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682" r:id="rId5"/>
  </p:sldMasterIdLst>
  <p:notesMasterIdLst>
    <p:notesMasterId r:id="rId61"/>
  </p:notesMasterIdLst>
  <p:handoutMasterIdLst>
    <p:handoutMasterId r:id="rId62"/>
  </p:handoutMasterIdLst>
  <p:sldIdLst>
    <p:sldId id="333" r:id="rId6"/>
    <p:sldId id="330" r:id="rId7"/>
    <p:sldId id="335" r:id="rId8"/>
    <p:sldId id="332" r:id="rId9"/>
    <p:sldId id="298" r:id="rId10"/>
    <p:sldId id="262" r:id="rId11"/>
    <p:sldId id="337" r:id="rId12"/>
    <p:sldId id="263" r:id="rId13"/>
    <p:sldId id="299" r:id="rId14"/>
    <p:sldId id="302" r:id="rId15"/>
    <p:sldId id="264" r:id="rId16"/>
    <p:sldId id="338" r:id="rId17"/>
    <p:sldId id="266" r:id="rId18"/>
    <p:sldId id="339" r:id="rId19"/>
    <p:sldId id="265" r:id="rId20"/>
    <p:sldId id="276" r:id="rId21"/>
    <p:sldId id="303" r:id="rId22"/>
    <p:sldId id="340" r:id="rId23"/>
    <p:sldId id="293" r:id="rId24"/>
    <p:sldId id="341" r:id="rId25"/>
    <p:sldId id="277" r:id="rId26"/>
    <p:sldId id="342"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43" r:id="rId58"/>
    <p:sldId id="344"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C6A1"/>
    <a:srgbClr val="E6E1DF"/>
    <a:srgbClr val="0B49CB"/>
    <a:srgbClr val="0948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944193B-F810-4EE4-9F61-6B824000069D}" v="104" dt="2023-08-29T01:23:12.047"/>
    <p1510:client id="{8EC1430B-C3C3-49E6-8459-08E45B882ECF}" v="3818" dt="2023-08-28T22:12:08.506"/>
    <p1510:client id="{998F4E3E-1A76-4A6B-98B6-08752F3768B3}" v="4" dt="2021-08-10T21:41:11.021"/>
    <p1510:client id="{9F30A1D2-6717-426C-A658-3A50309723ED}" v="4" dt="2021-08-10T21:42:35.526"/>
    <p1510:client id="{AC7DD22C-DEEA-4510-BBD5-4F959B0B49F7}" v="625" dt="2023-08-29T00:44:36.598"/>
    <p1510:client id="{B63C8988-E1D3-4A52-8229-FA8C5EBD2ECD}" v="357" dt="2021-08-19T14:01:44.876"/>
    <p1510:client id="{C083896D-BE66-E85C-897C-A6AD0DF65F8C}" v="2226" dt="2021-07-13T17:34:38.142"/>
    <p1510:client id="{CC69BAD0-B878-4D5F-9EDC-F1CFB63E14B5}" v="190" dt="2021-08-18T18:06:57.811"/>
    <p1510:client id="{FD522E3B-419E-4881-A6C1-C24AC5541EB9}" v="415" dt="2023-08-25T18:18:30.44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2384C-C942-45A2-B196-B2C223EF1DF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98EC51-454B-44D0-B360-3F2C3DEEA0DF}">
      <dgm:prSet/>
      <dgm:spPr/>
      <dgm:t>
        <a:bodyPr/>
        <a:lstStyle/>
        <a:p>
          <a:pPr>
            <a:lnSpc>
              <a:spcPct val="100000"/>
            </a:lnSpc>
          </a:pPr>
          <a:r>
            <a:rPr lang="en-US" dirty="0">
              <a:solidFill>
                <a:srgbClr val="0070C0"/>
              </a:solidFill>
              <a:latin typeface="Arial"/>
              <a:cs typeface="Arial"/>
            </a:rPr>
            <a:t>Executive Summary</a:t>
          </a:r>
        </a:p>
      </dgm:t>
    </dgm:pt>
    <dgm:pt modelId="{CF880C1A-E72D-4A81-B6FF-CB20619DA4AF}" type="parTrans" cxnId="{BAF71598-E1CF-4417-9FFF-B94E97A22E82}">
      <dgm:prSet/>
      <dgm:spPr/>
      <dgm:t>
        <a:bodyPr/>
        <a:lstStyle/>
        <a:p>
          <a:endParaRPr lang="en-US"/>
        </a:p>
      </dgm:t>
    </dgm:pt>
    <dgm:pt modelId="{6CC3C217-AD06-4A2F-9C92-EF4FC9457053}" type="sibTrans" cxnId="{BAF71598-E1CF-4417-9FFF-B94E97A22E82}">
      <dgm:prSet/>
      <dgm:spPr/>
      <dgm:t>
        <a:bodyPr/>
        <a:lstStyle/>
        <a:p>
          <a:endParaRPr lang="en-US"/>
        </a:p>
      </dgm:t>
    </dgm:pt>
    <dgm:pt modelId="{C5F7AB0B-B4E8-4913-AFA6-30C75353BDE0}">
      <dgm:prSet/>
      <dgm:spPr/>
      <dgm:t>
        <a:bodyPr/>
        <a:lstStyle/>
        <a:p>
          <a:pPr>
            <a:lnSpc>
              <a:spcPct val="100000"/>
            </a:lnSpc>
          </a:pPr>
          <a:r>
            <a:rPr lang="en-US" dirty="0">
              <a:solidFill>
                <a:srgbClr val="0070C0"/>
              </a:solidFill>
              <a:latin typeface="Arial"/>
              <a:cs typeface="Arial"/>
            </a:rPr>
            <a:t>Introduction</a:t>
          </a:r>
        </a:p>
      </dgm:t>
    </dgm:pt>
    <dgm:pt modelId="{382E0662-A7A6-4C6E-9BF7-7D646EA5B81F}" type="parTrans" cxnId="{1472D557-5349-41B6-93C6-29D985641BD8}">
      <dgm:prSet/>
      <dgm:spPr/>
      <dgm:t>
        <a:bodyPr/>
        <a:lstStyle/>
        <a:p>
          <a:endParaRPr lang="en-US"/>
        </a:p>
      </dgm:t>
    </dgm:pt>
    <dgm:pt modelId="{2110EF61-143E-48BF-B4C5-A56B0D9AEE18}" type="sibTrans" cxnId="{1472D557-5349-41B6-93C6-29D985641BD8}">
      <dgm:prSet/>
      <dgm:spPr/>
      <dgm:t>
        <a:bodyPr/>
        <a:lstStyle/>
        <a:p>
          <a:endParaRPr lang="en-US"/>
        </a:p>
      </dgm:t>
    </dgm:pt>
    <dgm:pt modelId="{89462266-2964-4214-B43A-CA5022643678}">
      <dgm:prSet/>
      <dgm:spPr/>
      <dgm:t>
        <a:bodyPr/>
        <a:lstStyle/>
        <a:p>
          <a:pPr>
            <a:lnSpc>
              <a:spcPct val="100000"/>
            </a:lnSpc>
          </a:pPr>
          <a:r>
            <a:rPr lang="en-US" dirty="0">
              <a:solidFill>
                <a:srgbClr val="0070C0"/>
              </a:solidFill>
              <a:latin typeface="Arial"/>
              <a:cs typeface="Arial"/>
            </a:rPr>
            <a:t>Methodology</a:t>
          </a:r>
        </a:p>
      </dgm:t>
    </dgm:pt>
    <dgm:pt modelId="{B9DF27B2-CC5C-45D5-ADAE-C9DA8EEE0519}" type="parTrans" cxnId="{A0FEFD30-8608-4D92-A3AE-88A15C7D262A}">
      <dgm:prSet/>
      <dgm:spPr/>
      <dgm:t>
        <a:bodyPr/>
        <a:lstStyle/>
        <a:p>
          <a:endParaRPr lang="en-US"/>
        </a:p>
      </dgm:t>
    </dgm:pt>
    <dgm:pt modelId="{BAFA558E-022A-4817-A42C-2D4BFBB14D3C}" type="sibTrans" cxnId="{A0FEFD30-8608-4D92-A3AE-88A15C7D262A}">
      <dgm:prSet/>
      <dgm:spPr/>
      <dgm:t>
        <a:bodyPr/>
        <a:lstStyle/>
        <a:p>
          <a:endParaRPr lang="en-US"/>
        </a:p>
      </dgm:t>
    </dgm:pt>
    <dgm:pt modelId="{1D3F97C2-94DD-45CA-B01D-A6DE5E9BADC9}">
      <dgm:prSet/>
      <dgm:spPr/>
      <dgm:t>
        <a:bodyPr/>
        <a:lstStyle/>
        <a:p>
          <a:pPr>
            <a:lnSpc>
              <a:spcPct val="100000"/>
            </a:lnSpc>
          </a:pPr>
          <a:r>
            <a:rPr lang="en-US" dirty="0">
              <a:solidFill>
                <a:srgbClr val="0070C0"/>
              </a:solidFill>
              <a:latin typeface="Arial"/>
              <a:cs typeface="Arial"/>
            </a:rPr>
            <a:t>Results</a:t>
          </a:r>
        </a:p>
      </dgm:t>
    </dgm:pt>
    <dgm:pt modelId="{EA6E7EEC-FA72-4002-93C7-7263850204A3}" type="parTrans" cxnId="{6D269E5C-AE6C-456A-B388-344614F6B273}">
      <dgm:prSet/>
      <dgm:spPr/>
      <dgm:t>
        <a:bodyPr/>
        <a:lstStyle/>
        <a:p>
          <a:endParaRPr lang="en-US"/>
        </a:p>
      </dgm:t>
    </dgm:pt>
    <dgm:pt modelId="{10F5BCEA-7B65-40EE-ACF9-7A5D3E6466CC}" type="sibTrans" cxnId="{6D269E5C-AE6C-456A-B388-344614F6B273}">
      <dgm:prSet/>
      <dgm:spPr/>
      <dgm:t>
        <a:bodyPr/>
        <a:lstStyle/>
        <a:p>
          <a:endParaRPr lang="en-US"/>
        </a:p>
      </dgm:t>
    </dgm:pt>
    <dgm:pt modelId="{34690FDF-4139-4378-B7F9-ABB140CBEDD2}">
      <dgm:prSet/>
      <dgm:spPr/>
      <dgm:t>
        <a:bodyPr/>
        <a:lstStyle/>
        <a:p>
          <a:pPr>
            <a:lnSpc>
              <a:spcPct val="100000"/>
            </a:lnSpc>
          </a:pPr>
          <a:r>
            <a:rPr lang="en-US" dirty="0">
              <a:solidFill>
                <a:srgbClr val="0070C0"/>
              </a:solidFill>
              <a:latin typeface="Arial"/>
              <a:cs typeface="Arial"/>
            </a:rPr>
            <a:t>Conclusion</a:t>
          </a:r>
        </a:p>
      </dgm:t>
    </dgm:pt>
    <dgm:pt modelId="{9D8FEB00-3A98-49DD-8763-B8407331A6C5}" type="parTrans" cxnId="{625D9CDB-C653-4302-8C76-25AC7164AE88}">
      <dgm:prSet/>
      <dgm:spPr/>
      <dgm:t>
        <a:bodyPr/>
        <a:lstStyle/>
        <a:p>
          <a:endParaRPr lang="en-US"/>
        </a:p>
      </dgm:t>
    </dgm:pt>
    <dgm:pt modelId="{8E11AF9E-F71C-4D5C-9EE2-F448B09FC758}" type="sibTrans" cxnId="{625D9CDB-C653-4302-8C76-25AC7164AE88}">
      <dgm:prSet/>
      <dgm:spPr/>
      <dgm:t>
        <a:bodyPr/>
        <a:lstStyle/>
        <a:p>
          <a:endParaRPr lang="en-US"/>
        </a:p>
      </dgm:t>
    </dgm:pt>
    <dgm:pt modelId="{7FC9F48F-9BF5-4376-AB4D-A78284BB3E84}">
      <dgm:prSet/>
      <dgm:spPr/>
      <dgm:t>
        <a:bodyPr/>
        <a:lstStyle/>
        <a:p>
          <a:pPr>
            <a:lnSpc>
              <a:spcPct val="100000"/>
            </a:lnSpc>
          </a:pPr>
          <a:r>
            <a:rPr lang="en-US" dirty="0">
              <a:solidFill>
                <a:srgbClr val="0070C0"/>
              </a:solidFill>
              <a:latin typeface="Arial"/>
              <a:cs typeface="Arial"/>
            </a:rPr>
            <a:t>Appendix</a:t>
          </a:r>
        </a:p>
      </dgm:t>
    </dgm:pt>
    <dgm:pt modelId="{3B673B42-63F0-4A89-BF5E-D162C35F0A00}" type="parTrans" cxnId="{097CE7F4-0E29-4892-9ACE-F1AB0AD13644}">
      <dgm:prSet/>
      <dgm:spPr/>
      <dgm:t>
        <a:bodyPr/>
        <a:lstStyle/>
        <a:p>
          <a:endParaRPr lang="en-US"/>
        </a:p>
      </dgm:t>
    </dgm:pt>
    <dgm:pt modelId="{86C4875F-BEF0-4EF9-BF83-FCB60590CBF4}" type="sibTrans" cxnId="{097CE7F4-0E29-4892-9ACE-F1AB0AD13644}">
      <dgm:prSet/>
      <dgm:spPr/>
      <dgm:t>
        <a:bodyPr/>
        <a:lstStyle/>
        <a:p>
          <a:endParaRPr lang="en-US"/>
        </a:p>
      </dgm:t>
    </dgm:pt>
    <dgm:pt modelId="{F9F21D20-BFF8-426B-8087-B9E74486FAAB}">
      <dgm:prSet phldr="0"/>
      <dgm:spPr/>
      <dgm:t>
        <a:bodyPr/>
        <a:lstStyle/>
        <a:p>
          <a:pPr>
            <a:lnSpc>
              <a:spcPct val="100000"/>
            </a:lnSpc>
          </a:pPr>
          <a:r>
            <a:rPr lang="en-US" dirty="0">
              <a:solidFill>
                <a:srgbClr val="0070C0"/>
              </a:solidFill>
              <a:latin typeface="Arial"/>
              <a:cs typeface="Arial"/>
            </a:rPr>
            <a:t>Discussion</a:t>
          </a:r>
        </a:p>
      </dgm:t>
    </dgm:pt>
    <dgm:pt modelId="{32724229-228A-4949-9CEF-4103C98C1509}" type="parTrans" cxnId="{4B4A0BB7-AC79-4F2A-88F9-C2E106371A4E}">
      <dgm:prSet/>
      <dgm:spPr/>
    </dgm:pt>
    <dgm:pt modelId="{6DB7EF50-4CC5-4FE7-A947-CE6A3EA4F19F}" type="sibTrans" cxnId="{4B4A0BB7-AC79-4F2A-88F9-C2E106371A4E}">
      <dgm:prSet/>
      <dgm:spPr/>
      <dgm:t>
        <a:bodyPr/>
        <a:lstStyle/>
        <a:p>
          <a:endParaRPr lang="en-GB"/>
        </a:p>
      </dgm:t>
    </dgm:pt>
    <dgm:pt modelId="{BCAB775A-D2C9-42DE-A161-FFDCAC2C6CDB}" type="pres">
      <dgm:prSet presAssocID="{4FF2384C-C942-45A2-B196-B2C223EF1DF7}" presName="root" presStyleCnt="0">
        <dgm:presLayoutVars>
          <dgm:dir/>
          <dgm:resizeHandles val="exact"/>
        </dgm:presLayoutVars>
      </dgm:prSet>
      <dgm:spPr/>
    </dgm:pt>
    <dgm:pt modelId="{43710672-9E91-45F1-A20C-1A21DCD3F34B}" type="pres">
      <dgm:prSet presAssocID="{D098EC51-454B-44D0-B360-3F2C3DEEA0DF}" presName="compNode" presStyleCnt="0"/>
      <dgm:spPr/>
    </dgm:pt>
    <dgm:pt modelId="{B212E8CC-CD92-4F8C-9D73-9A02866DE5D3}" type="pres">
      <dgm:prSet presAssocID="{D098EC51-454B-44D0-B360-3F2C3DEEA0DF}" presName="bgRect" presStyleLbl="bgShp" presStyleIdx="0" presStyleCnt="7"/>
      <dgm:spPr/>
    </dgm:pt>
    <dgm:pt modelId="{3F18FFFB-EECD-45C1-894A-7BD7FB8DCC8F}" type="pres">
      <dgm:prSet presAssocID="{D098EC51-454B-44D0-B360-3F2C3DEEA0D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A01599DA-9489-4D85-A803-ADF01DC62F94}" type="pres">
      <dgm:prSet presAssocID="{D098EC51-454B-44D0-B360-3F2C3DEEA0DF}" presName="spaceRect" presStyleCnt="0"/>
      <dgm:spPr/>
    </dgm:pt>
    <dgm:pt modelId="{0A2E4650-D9F6-46BB-B6FB-A56BABA735A1}" type="pres">
      <dgm:prSet presAssocID="{D098EC51-454B-44D0-B360-3F2C3DEEA0DF}" presName="parTx" presStyleLbl="revTx" presStyleIdx="0" presStyleCnt="7">
        <dgm:presLayoutVars>
          <dgm:chMax val="0"/>
          <dgm:chPref val="0"/>
        </dgm:presLayoutVars>
      </dgm:prSet>
      <dgm:spPr/>
    </dgm:pt>
    <dgm:pt modelId="{67CAB9EC-1CB7-431B-ABAA-3DC7E0B47FCE}" type="pres">
      <dgm:prSet presAssocID="{6CC3C217-AD06-4A2F-9C92-EF4FC9457053}" presName="sibTrans" presStyleCnt="0"/>
      <dgm:spPr/>
    </dgm:pt>
    <dgm:pt modelId="{FDC6F5B6-121E-43BD-9ECF-0909D825926A}" type="pres">
      <dgm:prSet presAssocID="{C5F7AB0B-B4E8-4913-AFA6-30C75353BDE0}" presName="compNode" presStyleCnt="0"/>
      <dgm:spPr/>
    </dgm:pt>
    <dgm:pt modelId="{9428A6B5-4ACA-45FD-A0F4-43BF6CBB8FE9}" type="pres">
      <dgm:prSet presAssocID="{C5F7AB0B-B4E8-4913-AFA6-30C75353BDE0}" presName="bgRect" presStyleLbl="bgShp" presStyleIdx="1" presStyleCnt="7"/>
      <dgm:spPr/>
    </dgm:pt>
    <dgm:pt modelId="{4F3D48BE-1B9C-4248-989D-F5FCAA04716E}" type="pres">
      <dgm:prSet presAssocID="{C5F7AB0B-B4E8-4913-AFA6-30C75353BDE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4894353D-43F0-4DA3-A923-4BF3A8DEBFCA}" type="pres">
      <dgm:prSet presAssocID="{C5F7AB0B-B4E8-4913-AFA6-30C75353BDE0}" presName="spaceRect" presStyleCnt="0"/>
      <dgm:spPr/>
    </dgm:pt>
    <dgm:pt modelId="{5FCB29D2-2445-48E0-9616-6B752F4EB181}" type="pres">
      <dgm:prSet presAssocID="{C5F7AB0B-B4E8-4913-AFA6-30C75353BDE0}" presName="parTx" presStyleLbl="revTx" presStyleIdx="1" presStyleCnt="7">
        <dgm:presLayoutVars>
          <dgm:chMax val="0"/>
          <dgm:chPref val="0"/>
        </dgm:presLayoutVars>
      </dgm:prSet>
      <dgm:spPr/>
    </dgm:pt>
    <dgm:pt modelId="{0A28D20C-0124-4EDE-B164-0900515FED1D}" type="pres">
      <dgm:prSet presAssocID="{2110EF61-143E-48BF-B4C5-A56B0D9AEE18}" presName="sibTrans" presStyleCnt="0"/>
      <dgm:spPr/>
    </dgm:pt>
    <dgm:pt modelId="{052A8527-98A9-455D-A177-58580EBA8139}" type="pres">
      <dgm:prSet presAssocID="{89462266-2964-4214-B43A-CA5022643678}" presName="compNode" presStyleCnt="0"/>
      <dgm:spPr/>
    </dgm:pt>
    <dgm:pt modelId="{1B840856-C2AD-4E98-8AC3-8D1603963437}" type="pres">
      <dgm:prSet presAssocID="{89462266-2964-4214-B43A-CA5022643678}" presName="bgRect" presStyleLbl="bgShp" presStyleIdx="2" presStyleCnt="7"/>
      <dgm:spPr/>
    </dgm:pt>
    <dgm:pt modelId="{65B2F6DE-5D51-483D-8995-CF466D2A5568}" type="pres">
      <dgm:prSet presAssocID="{89462266-2964-4214-B43A-CA502264367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ment"/>
        </a:ext>
      </dgm:extLst>
    </dgm:pt>
    <dgm:pt modelId="{BC245EA0-934D-4D5F-86C7-AF40F08C2464}" type="pres">
      <dgm:prSet presAssocID="{89462266-2964-4214-B43A-CA5022643678}" presName="spaceRect" presStyleCnt="0"/>
      <dgm:spPr/>
    </dgm:pt>
    <dgm:pt modelId="{70737B4A-5DA6-477D-B60A-38A0DF81E8D7}" type="pres">
      <dgm:prSet presAssocID="{89462266-2964-4214-B43A-CA5022643678}" presName="parTx" presStyleLbl="revTx" presStyleIdx="2" presStyleCnt="7">
        <dgm:presLayoutVars>
          <dgm:chMax val="0"/>
          <dgm:chPref val="0"/>
        </dgm:presLayoutVars>
      </dgm:prSet>
      <dgm:spPr/>
    </dgm:pt>
    <dgm:pt modelId="{95A4717D-E365-470C-BE9F-3BB7694888AA}" type="pres">
      <dgm:prSet presAssocID="{BAFA558E-022A-4817-A42C-2D4BFBB14D3C}" presName="sibTrans" presStyleCnt="0"/>
      <dgm:spPr/>
    </dgm:pt>
    <dgm:pt modelId="{248BC2FB-51FD-4803-81CA-2D4FBDC30EEE}" type="pres">
      <dgm:prSet presAssocID="{1D3F97C2-94DD-45CA-B01D-A6DE5E9BADC9}" presName="compNode" presStyleCnt="0"/>
      <dgm:spPr/>
    </dgm:pt>
    <dgm:pt modelId="{22531726-459B-4CB1-9647-95DDC01CC736}" type="pres">
      <dgm:prSet presAssocID="{1D3F97C2-94DD-45CA-B01D-A6DE5E9BADC9}" presName="bgRect" presStyleLbl="bgShp" presStyleIdx="3" presStyleCnt="7"/>
      <dgm:spPr/>
    </dgm:pt>
    <dgm:pt modelId="{F00D2767-83DD-42AA-B47A-DBC4CAD5783E}" type="pres">
      <dgm:prSet presAssocID="{1D3F97C2-94DD-45CA-B01D-A6DE5E9BADC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02691EFF-1BD9-49BC-B872-5C17836E0641}" type="pres">
      <dgm:prSet presAssocID="{1D3F97C2-94DD-45CA-B01D-A6DE5E9BADC9}" presName="spaceRect" presStyleCnt="0"/>
      <dgm:spPr/>
    </dgm:pt>
    <dgm:pt modelId="{C7077BEE-CD76-47C9-BB75-5EF67FDFBD0A}" type="pres">
      <dgm:prSet presAssocID="{1D3F97C2-94DD-45CA-B01D-A6DE5E9BADC9}" presName="parTx" presStyleLbl="revTx" presStyleIdx="3" presStyleCnt="7">
        <dgm:presLayoutVars>
          <dgm:chMax val="0"/>
          <dgm:chPref val="0"/>
        </dgm:presLayoutVars>
      </dgm:prSet>
      <dgm:spPr/>
    </dgm:pt>
    <dgm:pt modelId="{A6490E9C-BA6D-4964-8767-0C70B8A79921}" type="pres">
      <dgm:prSet presAssocID="{10F5BCEA-7B65-40EE-ACF9-7A5D3E6466CC}" presName="sibTrans" presStyleCnt="0"/>
      <dgm:spPr/>
    </dgm:pt>
    <dgm:pt modelId="{AC2B8CAC-A6D4-4E49-ADEF-75DBCEA8BA41}" type="pres">
      <dgm:prSet presAssocID="{F9F21D20-BFF8-426B-8087-B9E74486FAAB}" presName="compNode" presStyleCnt="0"/>
      <dgm:spPr/>
    </dgm:pt>
    <dgm:pt modelId="{0FADFDA6-889A-4DF9-9B5D-B34A7C7AB124}" type="pres">
      <dgm:prSet presAssocID="{F9F21D20-BFF8-426B-8087-B9E74486FAAB}" presName="bgRect" presStyleLbl="bgShp" presStyleIdx="4" presStyleCnt="7"/>
      <dgm:spPr/>
    </dgm:pt>
    <dgm:pt modelId="{38CBBB90-7B43-4685-B621-DB52EC811B5C}" type="pres">
      <dgm:prSet presAssocID="{F9F21D20-BFF8-426B-8087-B9E74486FAAB}" presName="iconRect" presStyleLbl="node1" presStyleIdx="4" presStyleCnt="7"/>
      <dgm:spPr/>
    </dgm:pt>
    <dgm:pt modelId="{DAD69682-8140-46A3-AE1D-97F730816D30}" type="pres">
      <dgm:prSet presAssocID="{F9F21D20-BFF8-426B-8087-B9E74486FAAB}" presName="spaceRect" presStyleCnt="0"/>
      <dgm:spPr/>
    </dgm:pt>
    <dgm:pt modelId="{769F3230-A827-4BA2-A1D3-6CF0D0FEB88C}" type="pres">
      <dgm:prSet presAssocID="{F9F21D20-BFF8-426B-8087-B9E74486FAAB}" presName="parTx" presStyleLbl="revTx" presStyleIdx="4" presStyleCnt="7">
        <dgm:presLayoutVars>
          <dgm:chMax val="0"/>
          <dgm:chPref val="0"/>
        </dgm:presLayoutVars>
      </dgm:prSet>
      <dgm:spPr/>
    </dgm:pt>
    <dgm:pt modelId="{1911F536-9876-4D43-A2DA-A2C0890FCB19}" type="pres">
      <dgm:prSet presAssocID="{6DB7EF50-4CC5-4FE7-A947-CE6A3EA4F19F}" presName="sibTrans" presStyleCnt="0"/>
      <dgm:spPr/>
    </dgm:pt>
    <dgm:pt modelId="{A1F4D8C1-02DC-4C7C-8298-916CDBAE0471}" type="pres">
      <dgm:prSet presAssocID="{34690FDF-4139-4378-B7F9-ABB140CBEDD2}" presName="compNode" presStyleCnt="0"/>
      <dgm:spPr/>
    </dgm:pt>
    <dgm:pt modelId="{72952D02-80C1-47DE-A796-FC06835E3F3B}" type="pres">
      <dgm:prSet presAssocID="{34690FDF-4139-4378-B7F9-ABB140CBEDD2}" presName="bgRect" presStyleLbl="bgShp" presStyleIdx="5" presStyleCnt="7"/>
      <dgm:spPr/>
    </dgm:pt>
    <dgm:pt modelId="{94A26A80-FC0C-4317-99A8-561E18950910}" type="pres">
      <dgm:prSet presAssocID="{34690FDF-4139-4378-B7F9-ABB140CBEDD2}"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E9DB0501-EBC3-49A7-BD7B-46805B182060}" type="pres">
      <dgm:prSet presAssocID="{34690FDF-4139-4378-B7F9-ABB140CBEDD2}" presName="spaceRect" presStyleCnt="0"/>
      <dgm:spPr/>
    </dgm:pt>
    <dgm:pt modelId="{2DAF54DE-6769-466D-A2B1-D84C17883233}" type="pres">
      <dgm:prSet presAssocID="{34690FDF-4139-4378-B7F9-ABB140CBEDD2}" presName="parTx" presStyleLbl="revTx" presStyleIdx="5" presStyleCnt="7">
        <dgm:presLayoutVars>
          <dgm:chMax val="0"/>
          <dgm:chPref val="0"/>
        </dgm:presLayoutVars>
      </dgm:prSet>
      <dgm:spPr/>
    </dgm:pt>
    <dgm:pt modelId="{C240D8AD-5741-4852-9C6A-4D0C745AD80B}" type="pres">
      <dgm:prSet presAssocID="{8E11AF9E-F71C-4D5C-9EE2-F448B09FC758}" presName="sibTrans" presStyleCnt="0"/>
      <dgm:spPr/>
    </dgm:pt>
    <dgm:pt modelId="{4C384C66-EF7F-48E9-B4F1-88C9E74C511A}" type="pres">
      <dgm:prSet presAssocID="{7FC9F48F-9BF5-4376-AB4D-A78284BB3E84}" presName="compNode" presStyleCnt="0"/>
      <dgm:spPr/>
    </dgm:pt>
    <dgm:pt modelId="{EAC3D64C-5537-4FEF-A269-733B481BE59F}" type="pres">
      <dgm:prSet presAssocID="{7FC9F48F-9BF5-4376-AB4D-A78284BB3E84}" presName="bgRect" presStyleLbl="bgShp" presStyleIdx="6" presStyleCnt="7"/>
      <dgm:spPr/>
    </dgm:pt>
    <dgm:pt modelId="{777FC033-9C45-460A-A285-0FBD3732DA5A}" type="pres">
      <dgm:prSet presAssocID="{7FC9F48F-9BF5-4376-AB4D-A78284BB3E84}"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BABD5AD6-3B54-4794-800B-6106596CB206}" type="pres">
      <dgm:prSet presAssocID="{7FC9F48F-9BF5-4376-AB4D-A78284BB3E84}" presName="spaceRect" presStyleCnt="0"/>
      <dgm:spPr/>
    </dgm:pt>
    <dgm:pt modelId="{9C4728DE-BA6D-4138-9997-E3018B122A01}" type="pres">
      <dgm:prSet presAssocID="{7FC9F48F-9BF5-4376-AB4D-A78284BB3E84}" presName="parTx" presStyleLbl="revTx" presStyleIdx="6" presStyleCnt="7">
        <dgm:presLayoutVars>
          <dgm:chMax val="0"/>
          <dgm:chPref val="0"/>
        </dgm:presLayoutVars>
      </dgm:prSet>
      <dgm:spPr/>
    </dgm:pt>
  </dgm:ptLst>
  <dgm:cxnLst>
    <dgm:cxn modelId="{A0FEFD30-8608-4D92-A3AE-88A15C7D262A}" srcId="{4FF2384C-C942-45A2-B196-B2C223EF1DF7}" destId="{89462266-2964-4214-B43A-CA5022643678}" srcOrd="2" destOrd="0" parTransId="{B9DF27B2-CC5C-45D5-ADAE-C9DA8EEE0519}" sibTransId="{BAFA558E-022A-4817-A42C-2D4BFBB14D3C}"/>
    <dgm:cxn modelId="{2F4A043E-199D-4DE7-A5D3-8C6DADFF12FB}" type="presOf" srcId="{89462266-2964-4214-B43A-CA5022643678}" destId="{70737B4A-5DA6-477D-B60A-38A0DF81E8D7}" srcOrd="0" destOrd="0" presId="urn:microsoft.com/office/officeart/2018/2/layout/IconVerticalSolidList"/>
    <dgm:cxn modelId="{6D269E5C-AE6C-456A-B388-344614F6B273}" srcId="{4FF2384C-C942-45A2-B196-B2C223EF1DF7}" destId="{1D3F97C2-94DD-45CA-B01D-A6DE5E9BADC9}" srcOrd="3" destOrd="0" parTransId="{EA6E7EEC-FA72-4002-93C7-7263850204A3}" sibTransId="{10F5BCEA-7B65-40EE-ACF9-7A5D3E6466CC}"/>
    <dgm:cxn modelId="{1472D557-5349-41B6-93C6-29D985641BD8}" srcId="{4FF2384C-C942-45A2-B196-B2C223EF1DF7}" destId="{C5F7AB0B-B4E8-4913-AFA6-30C75353BDE0}" srcOrd="1" destOrd="0" parTransId="{382E0662-A7A6-4C6E-9BF7-7D646EA5B81F}" sibTransId="{2110EF61-143E-48BF-B4C5-A56B0D9AEE18}"/>
    <dgm:cxn modelId="{F94DC296-7D37-4E1C-BF11-4542A847E68D}" type="presOf" srcId="{1D3F97C2-94DD-45CA-B01D-A6DE5E9BADC9}" destId="{C7077BEE-CD76-47C9-BB75-5EF67FDFBD0A}" srcOrd="0" destOrd="0" presId="urn:microsoft.com/office/officeart/2018/2/layout/IconVerticalSolidList"/>
    <dgm:cxn modelId="{BAF71598-E1CF-4417-9FFF-B94E97A22E82}" srcId="{4FF2384C-C942-45A2-B196-B2C223EF1DF7}" destId="{D098EC51-454B-44D0-B360-3F2C3DEEA0DF}" srcOrd="0" destOrd="0" parTransId="{CF880C1A-E72D-4A81-B6FF-CB20619DA4AF}" sibTransId="{6CC3C217-AD06-4A2F-9C92-EF4FC9457053}"/>
    <dgm:cxn modelId="{4B4A0BB7-AC79-4F2A-88F9-C2E106371A4E}" srcId="{4FF2384C-C942-45A2-B196-B2C223EF1DF7}" destId="{F9F21D20-BFF8-426B-8087-B9E74486FAAB}" srcOrd="4" destOrd="0" parTransId="{32724229-228A-4949-9CEF-4103C98C1509}" sibTransId="{6DB7EF50-4CC5-4FE7-A947-CE6A3EA4F19F}"/>
    <dgm:cxn modelId="{EA6031B7-2B72-4318-A4BD-7679BDFF3074}" type="presOf" srcId="{D098EC51-454B-44D0-B360-3F2C3DEEA0DF}" destId="{0A2E4650-D9F6-46BB-B6FB-A56BABA735A1}" srcOrd="0" destOrd="0" presId="urn:microsoft.com/office/officeart/2018/2/layout/IconVerticalSolidList"/>
    <dgm:cxn modelId="{0814C0BB-6360-469F-8FB2-B56419C500C9}" type="presOf" srcId="{34690FDF-4139-4378-B7F9-ABB140CBEDD2}" destId="{2DAF54DE-6769-466D-A2B1-D84C17883233}" srcOrd="0" destOrd="0" presId="urn:microsoft.com/office/officeart/2018/2/layout/IconVerticalSolidList"/>
    <dgm:cxn modelId="{625D9CDB-C653-4302-8C76-25AC7164AE88}" srcId="{4FF2384C-C942-45A2-B196-B2C223EF1DF7}" destId="{34690FDF-4139-4378-B7F9-ABB140CBEDD2}" srcOrd="5" destOrd="0" parTransId="{9D8FEB00-3A98-49DD-8763-B8407331A6C5}" sibTransId="{8E11AF9E-F71C-4D5C-9EE2-F448B09FC758}"/>
    <dgm:cxn modelId="{BBDF9CEA-93F7-4ED6-B694-6986666A70C0}" type="presOf" srcId="{F9F21D20-BFF8-426B-8087-B9E74486FAAB}" destId="{769F3230-A827-4BA2-A1D3-6CF0D0FEB88C}" srcOrd="0" destOrd="0" presId="urn:microsoft.com/office/officeart/2018/2/layout/IconVerticalSolidList"/>
    <dgm:cxn modelId="{8E6167EB-959C-4371-B356-E16474DC04A8}" type="presOf" srcId="{4FF2384C-C942-45A2-B196-B2C223EF1DF7}" destId="{BCAB775A-D2C9-42DE-A161-FFDCAC2C6CDB}" srcOrd="0" destOrd="0" presId="urn:microsoft.com/office/officeart/2018/2/layout/IconVerticalSolidList"/>
    <dgm:cxn modelId="{BEA1C3ED-EDBA-47A5-A53C-691AB1FC9721}" type="presOf" srcId="{C5F7AB0B-B4E8-4913-AFA6-30C75353BDE0}" destId="{5FCB29D2-2445-48E0-9616-6B752F4EB181}" srcOrd="0" destOrd="0" presId="urn:microsoft.com/office/officeart/2018/2/layout/IconVerticalSolidList"/>
    <dgm:cxn modelId="{37FE0DEF-1FC4-48B0-BE2A-7297A95EB9C2}" type="presOf" srcId="{7FC9F48F-9BF5-4376-AB4D-A78284BB3E84}" destId="{9C4728DE-BA6D-4138-9997-E3018B122A01}" srcOrd="0" destOrd="0" presId="urn:microsoft.com/office/officeart/2018/2/layout/IconVerticalSolidList"/>
    <dgm:cxn modelId="{097CE7F4-0E29-4892-9ACE-F1AB0AD13644}" srcId="{4FF2384C-C942-45A2-B196-B2C223EF1DF7}" destId="{7FC9F48F-9BF5-4376-AB4D-A78284BB3E84}" srcOrd="6" destOrd="0" parTransId="{3B673B42-63F0-4A89-BF5E-D162C35F0A00}" sibTransId="{86C4875F-BEF0-4EF9-BF83-FCB60590CBF4}"/>
    <dgm:cxn modelId="{7F264AF0-C28C-4781-AF88-73D48428D5C7}" type="presParOf" srcId="{BCAB775A-D2C9-42DE-A161-FFDCAC2C6CDB}" destId="{43710672-9E91-45F1-A20C-1A21DCD3F34B}" srcOrd="0" destOrd="0" presId="urn:microsoft.com/office/officeart/2018/2/layout/IconVerticalSolidList"/>
    <dgm:cxn modelId="{ABF0A856-96B7-451D-A5DE-2E9FA48EBCEE}" type="presParOf" srcId="{43710672-9E91-45F1-A20C-1A21DCD3F34B}" destId="{B212E8CC-CD92-4F8C-9D73-9A02866DE5D3}" srcOrd="0" destOrd="0" presId="urn:microsoft.com/office/officeart/2018/2/layout/IconVerticalSolidList"/>
    <dgm:cxn modelId="{DD71C3E9-6090-4A92-BB37-28823CE20AA8}" type="presParOf" srcId="{43710672-9E91-45F1-A20C-1A21DCD3F34B}" destId="{3F18FFFB-EECD-45C1-894A-7BD7FB8DCC8F}" srcOrd="1" destOrd="0" presId="urn:microsoft.com/office/officeart/2018/2/layout/IconVerticalSolidList"/>
    <dgm:cxn modelId="{B277A659-C7D8-42F8-82C1-F8A3257EA069}" type="presParOf" srcId="{43710672-9E91-45F1-A20C-1A21DCD3F34B}" destId="{A01599DA-9489-4D85-A803-ADF01DC62F94}" srcOrd="2" destOrd="0" presId="urn:microsoft.com/office/officeart/2018/2/layout/IconVerticalSolidList"/>
    <dgm:cxn modelId="{8C914701-BCC9-401C-A9AC-71FA08FAC88C}" type="presParOf" srcId="{43710672-9E91-45F1-A20C-1A21DCD3F34B}" destId="{0A2E4650-D9F6-46BB-B6FB-A56BABA735A1}" srcOrd="3" destOrd="0" presId="urn:microsoft.com/office/officeart/2018/2/layout/IconVerticalSolidList"/>
    <dgm:cxn modelId="{EF7F58DF-A18B-46C8-8CB9-22E7C4669607}" type="presParOf" srcId="{BCAB775A-D2C9-42DE-A161-FFDCAC2C6CDB}" destId="{67CAB9EC-1CB7-431B-ABAA-3DC7E0B47FCE}" srcOrd="1" destOrd="0" presId="urn:microsoft.com/office/officeart/2018/2/layout/IconVerticalSolidList"/>
    <dgm:cxn modelId="{4D75332B-56AF-44B5-8A83-599209422DD1}" type="presParOf" srcId="{BCAB775A-D2C9-42DE-A161-FFDCAC2C6CDB}" destId="{FDC6F5B6-121E-43BD-9ECF-0909D825926A}" srcOrd="2" destOrd="0" presId="urn:microsoft.com/office/officeart/2018/2/layout/IconVerticalSolidList"/>
    <dgm:cxn modelId="{B53F3779-A965-49D5-99B5-43DD071B6D89}" type="presParOf" srcId="{FDC6F5B6-121E-43BD-9ECF-0909D825926A}" destId="{9428A6B5-4ACA-45FD-A0F4-43BF6CBB8FE9}" srcOrd="0" destOrd="0" presId="urn:microsoft.com/office/officeart/2018/2/layout/IconVerticalSolidList"/>
    <dgm:cxn modelId="{D51BDD52-35B9-43C4-803D-7CB4039FD976}" type="presParOf" srcId="{FDC6F5B6-121E-43BD-9ECF-0909D825926A}" destId="{4F3D48BE-1B9C-4248-989D-F5FCAA04716E}" srcOrd="1" destOrd="0" presId="urn:microsoft.com/office/officeart/2018/2/layout/IconVerticalSolidList"/>
    <dgm:cxn modelId="{6CB5979C-D057-43FE-B6F3-0DD559AE1F23}" type="presParOf" srcId="{FDC6F5B6-121E-43BD-9ECF-0909D825926A}" destId="{4894353D-43F0-4DA3-A923-4BF3A8DEBFCA}" srcOrd="2" destOrd="0" presId="urn:microsoft.com/office/officeart/2018/2/layout/IconVerticalSolidList"/>
    <dgm:cxn modelId="{7E324059-ED31-468F-87B6-39216B7157A3}" type="presParOf" srcId="{FDC6F5B6-121E-43BD-9ECF-0909D825926A}" destId="{5FCB29D2-2445-48E0-9616-6B752F4EB181}" srcOrd="3" destOrd="0" presId="urn:microsoft.com/office/officeart/2018/2/layout/IconVerticalSolidList"/>
    <dgm:cxn modelId="{D3EFC91C-B575-4C27-BC40-BC59AB69784B}" type="presParOf" srcId="{BCAB775A-D2C9-42DE-A161-FFDCAC2C6CDB}" destId="{0A28D20C-0124-4EDE-B164-0900515FED1D}" srcOrd="3" destOrd="0" presId="urn:microsoft.com/office/officeart/2018/2/layout/IconVerticalSolidList"/>
    <dgm:cxn modelId="{9C09AD39-FF9B-4C83-9CC1-8A5482B1DC61}" type="presParOf" srcId="{BCAB775A-D2C9-42DE-A161-FFDCAC2C6CDB}" destId="{052A8527-98A9-455D-A177-58580EBA8139}" srcOrd="4" destOrd="0" presId="urn:microsoft.com/office/officeart/2018/2/layout/IconVerticalSolidList"/>
    <dgm:cxn modelId="{10BC1D05-EA1D-4201-A4B0-5CBF96BAEF8D}" type="presParOf" srcId="{052A8527-98A9-455D-A177-58580EBA8139}" destId="{1B840856-C2AD-4E98-8AC3-8D1603963437}" srcOrd="0" destOrd="0" presId="urn:microsoft.com/office/officeart/2018/2/layout/IconVerticalSolidList"/>
    <dgm:cxn modelId="{223C3DE6-02F0-4E5D-9629-95CF7CB5C6E5}" type="presParOf" srcId="{052A8527-98A9-455D-A177-58580EBA8139}" destId="{65B2F6DE-5D51-483D-8995-CF466D2A5568}" srcOrd="1" destOrd="0" presId="urn:microsoft.com/office/officeart/2018/2/layout/IconVerticalSolidList"/>
    <dgm:cxn modelId="{DE672FAF-9FD0-4904-BB47-4BAF1EFBA3C9}" type="presParOf" srcId="{052A8527-98A9-455D-A177-58580EBA8139}" destId="{BC245EA0-934D-4D5F-86C7-AF40F08C2464}" srcOrd="2" destOrd="0" presId="urn:microsoft.com/office/officeart/2018/2/layout/IconVerticalSolidList"/>
    <dgm:cxn modelId="{89B0B3DD-7EA2-45E8-9E5B-8BBC5A76131E}" type="presParOf" srcId="{052A8527-98A9-455D-A177-58580EBA8139}" destId="{70737B4A-5DA6-477D-B60A-38A0DF81E8D7}" srcOrd="3" destOrd="0" presId="urn:microsoft.com/office/officeart/2018/2/layout/IconVerticalSolidList"/>
    <dgm:cxn modelId="{1DFC988D-14A8-4F4E-9C01-1B71A949D5C9}" type="presParOf" srcId="{BCAB775A-D2C9-42DE-A161-FFDCAC2C6CDB}" destId="{95A4717D-E365-470C-BE9F-3BB7694888AA}" srcOrd="5" destOrd="0" presId="urn:microsoft.com/office/officeart/2018/2/layout/IconVerticalSolidList"/>
    <dgm:cxn modelId="{4C069635-9A0B-4636-A345-4F650CA1900A}" type="presParOf" srcId="{BCAB775A-D2C9-42DE-A161-FFDCAC2C6CDB}" destId="{248BC2FB-51FD-4803-81CA-2D4FBDC30EEE}" srcOrd="6" destOrd="0" presId="urn:microsoft.com/office/officeart/2018/2/layout/IconVerticalSolidList"/>
    <dgm:cxn modelId="{6E348026-B1EF-491E-A093-F640BD417D19}" type="presParOf" srcId="{248BC2FB-51FD-4803-81CA-2D4FBDC30EEE}" destId="{22531726-459B-4CB1-9647-95DDC01CC736}" srcOrd="0" destOrd="0" presId="urn:microsoft.com/office/officeart/2018/2/layout/IconVerticalSolidList"/>
    <dgm:cxn modelId="{B99ECC21-4423-40E3-A8F3-DC4C5AF78170}" type="presParOf" srcId="{248BC2FB-51FD-4803-81CA-2D4FBDC30EEE}" destId="{F00D2767-83DD-42AA-B47A-DBC4CAD5783E}" srcOrd="1" destOrd="0" presId="urn:microsoft.com/office/officeart/2018/2/layout/IconVerticalSolidList"/>
    <dgm:cxn modelId="{8D930FFD-17F0-4521-9D13-F0D76AC9104A}" type="presParOf" srcId="{248BC2FB-51FD-4803-81CA-2D4FBDC30EEE}" destId="{02691EFF-1BD9-49BC-B872-5C17836E0641}" srcOrd="2" destOrd="0" presId="urn:microsoft.com/office/officeart/2018/2/layout/IconVerticalSolidList"/>
    <dgm:cxn modelId="{11F5AF12-3167-49C9-A1C1-C87FB127AA27}" type="presParOf" srcId="{248BC2FB-51FD-4803-81CA-2D4FBDC30EEE}" destId="{C7077BEE-CD76-47C9-BB75-5EF67FDFBD0A}" srcOrd="3" destOrd="0" presId="urn:microsoft.com/office/officeart/2018/2/layout/IconVerticalSolidList"/>
    <dgm:cxn modelId="{EABCAF1F-B1A2-478A-92DD-AD8027E1727F}" type="presParOf" srcId="{BCAB775A-D2C9-42DE-A161-FFDCAC2C6CDB}" destId="{A6490E9C-BA6D-4964-8767-0C70B8A79921}" srcOrd="7" destOrd="0" presId="urn:microsoft.com/office/officeart/2018/2/layout/IconVerticalSolidList"/>
    <dgm:cxn modelId="{20A1C307-B188-42A9-9E88-CD1540C46988}" type="presParOf" srcId="{BCAB775A-D2C9-42DE-A161-FFDCAC2C6CDB}" destId="{AC2B8CAC-A6D4-4E49-ADEF-75DBCEA8BA41}" srcOrd="8" destOrd="0" presId="urn:microsoft.com/office/officeart/2018/2/layout/IconVerticalSolidList"/>
    <dgm:cxn modelId="{30F63A86-2E90-447E-B921-A2D59E3F2907}" type="presParOf" srcId="{AC2B8CAC-A6D4-4E49-ADEF-75DBCEA8BA41}" destId="{0FADFDA6-889A-4DF9-9B5D-B34A7C7AB124}" srcOrd="0" destOrd="0" presId="urn:microsoft.com/office/officeart/2018/2/layout/IconVerticalSolidList"/>
    <dgm:cxn modelId="{493AF6DE-7F9C-481B-9976-6122D2D415F8}" type="presParOf" srcId="{AC2B8CAC-A6D4-4E49-ADEF-75DBCEA8BA41}" destId="{38CBBB90-7B43-4685-B621-DB52EC811B5C}" srcOrd="1" destOrd="0" presId="urn:microsoft.com/office/officeart/2018/2/layout/IconVerticalSolidList"/>
    <dgm:cxn modelId="{39D9904E-32F0-4638-8B06-4578642D1B81}" type="presParOf" srcId="{AC2B8CAC-A6D4-4E49-ADEF-75DBCEA8BA41}" destId="{DAD69682-8140-46A3-AE1D-97F730816D30}" srcOrd="2" destOrd="0" presId="urn:microsoft.com/office/officeart/2018/2/layout/IconVerticalSolidList"/>
    <dgm:cxn modelId="{83DC57BB-4C6A-4CDD-A903-FF56DDB2E412}" type="presParOf" srcId="{AC2B8CAC-A6D4-4E49-ADEF-75DBCEA8BA41}" destId="{769F3230-A827-4BA2-A1D3-6CF0D0FEB88C}" srcOrd="3" destOrd="0" presId="urn:microsoft.com/office/officeart/2018/2/layout/IconVerticalSolidList"/>
    <dgm:cxn modelId="{275C45CE-0AFC-47CB-8972-008D02C06AB3}" type="presParOf" srcId="{BCAB775A-D2C9-42DE-A161-FFDCAC2C6CDB}" destId="{1911F536-9876-4D43-A2DA-A2C0890FCB19}" srcOrd="9" destOrd="0" presId="urn:microsoft.com/office/officeart/2018/2/layout/IconVerticalSolidList"/>
    <dgm:cxn modelId="{CFFD553A-BDBA-4DBD-85D2-31DBD807E840}" type="presParOf" srcId="{BCAB775A-D2C9-42DE-A161-FFDCAC2C6CDB}" destId="{A1F4D8C1-02DC-4C7C-8298-916CDBAE0471}" srcOrd="10" destOrd="0" presId="urn:microsoft.com/office/officeart/2018/2/layout/IconVerticalSolidList"/>
    <dgm:cxn modelId="{573B3FE2-BC17-4E42-A27C-B09D5ECCE16C}" type="presParOf" srcId="{A1F4D8C1-02DC-4C7C-8298-916CDBAE0471}" destId="{72952D02-80C1-47DE-A796-FC06835E3F3B}" srcOrd="0" destOrd="0" presId="urn:microsoft.com/office/officeart/2018/2/layout/IconVerticalSolidList"/>
    <dgm:cxn modelId="{0C4FAF52-643E-46FE-8C6D-92C502F142FB}" type="presParOf" srcId="{A1F4D8C1-02DC-4C7C-8298-916CDBAE0471}" destId="{94A26A80-FC0C-4317-99A8-561E18950910}" srcOrd="1" destOrd="0" presId="urn:microsoft.com/office/officeart/2018/2/layout/IconVerticalSolidList"/>
    <dgm:cxn modelId="{4C042AB6-C4BB-40FC-A74B-567C26A15379}" type="presParOf" srcId="{A1F4D8C1-02DC-4C7C-8298-916CDBAE0471}" destId="{E9DB0501-EBC3-49A7-BD7B-46805B182060}" srcOrd="2" destOrd="0" presId="urn:microsoft.com/office/officeart/2018/2/layout/IconVerticalSolidList"/>
    <dgm:cxn modelId="{C3CE6439-B028-4272-AFF8-D4DAB668486D}" type="presParOf" srcId="{A1F4D8C1-02DC-4C7C-8298-916CDBAE0471}" destId="{2DAF54DE-6769-466D-A2B1-D84C17883233}" srcOrd="3" destOrd="0" presId="urn:microsoft.com/office/officeart/2018/2/layout/IconVerticalSolidList"/>
    <dgm:cxn modelId="{3E00D584-C4C6-475A-96C8-07CFFB324BF0}" type="presParOf" srcId="{BCAB775A-D2C9-42DE-A161-FFDCAC2C6CDB}" destId="{C240D8AD-5741-4852-9C6A-4D0C745AD80B}" srcOrd="11" destOrd="0" presId="urn:microsoft.com/office/officeart/2018/2/layout/IconVerticalSolidList"/>
    <dgm:cxn modelId="{C3A726E2-81ED-4E9A-B354-2EC961EE4B16}" type="presParOf" srcId="{BCAB775A-D2C9-42DE-A161-FFDCAC2C6CDB}" destId="{4C384C66-EF7F-48E9-B4F1-88C9E74C511A}" srcOrd="12" destOrd="0" presId="urn:microsoft.com/office/officeart/2018/2/layout/IconVerticalSolidList"/>
    <dgm:cxn modelId="{4B9AD038-74E0-4A1F-ADE3-DBBE8AB5710D}" type="presParOf" srcId="{4C384C66-EF7F-48E9-B4F1-88C9E74C511A}" destId="{EAC3D64C-5537-4FEF-A269-733B481BE59F}" srcOrd="0" destOrd="0" presId="urn:microsoft.com/office/officeart/2018/2/layout/IconVerticalSolidList"/>
    <dgm:cxn modelId="{67D8E631-66A6-4101-AF2C-9E4E4C3C58CF}" type="presParOf" srcId="{4C384C66-EF7F-48E9-B4F1-88C9E74C511A}" destId="{777FC033-9C45-460A-A285-0FBD3732DA5A}" srcOrd="1" destOrd="0" presId="urn:microsoft.com/office/officeart/2018/2/layout/IconVerticalSolidList"/>
    <dgm:cxn modelId="{1890BC68-7FCE-47CD-8FF8-CCAC281ADF89}" type="presParOf" srcId="{4C384C66-EF7F-48E9-B4F1-88C9E74C511A}" destId="{BABD5AD6-3B54-4794-800B-6106596CB206}" srcOrd="2" destOrd="0" presId="urn:microsoft.com/office/officeart/2018/2/layout/IconVerticalSolidList"/>
    <dgm:cxn modelId="{11FCE349-A73C-4952-9D71-BC9B8156C487}" type="presParOf" srcId="{4C384C66-EF7F-48E9-B4F1-88C9E74C511A}" destId="{9C4728DE-BA6D-4138-9997-E3018B122A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44688-F11F-45D5-8240-2A68B084489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A71BEB0-268B-4C3A-9B26-2B5219CFF9A5}">
      <dgm:prSet/>
      <dgm:spPr/>
      <dgm:t>
        <a:bodyPr/>
        <a:lstStyle/>
        <a:p>
          <a:r>
            <a:rPr lang="en-US" dirty="0"/>
            <a:t>Make a GET request to the SpaceX API to retrieve past launch data.</a:t>
          </a:r>
        </a:p>
      </dgm:t>
    </dgm:pt>
    <dgm:pt modelId="{02A99491-C943-472F-BBE3-CE560AF3E677}" type="parTrans" cxnId="{664BED41-618A-4875-800D-33D21294BACC}">
      <dgm:prSet/>
      <dgm:spPr/>
      <dgm:t>
        <a:bodyPr/>
        <a:lstStyle/>
        <a:p>
          <a:endParaRPr lang="en-US"/>
        </a:p>
      </dgm:t>
    </dgm:pt>
    <dgm:pt modelId="{109C707A-F35A-45AA-B740-9F57212FD3CD}" type="sibTrans" cxnId="{664BED41-618A-4875-800D-33D21294BACC}">
      <dgm:prSet/>
      <dgm:spPr/>
      <dgm:t>
        <a:bodyPr/>
        <a:lstStyle/>
        <a:p>
          <a:endParaRPr lang="en-US"/>
        </a:p>
      </dgm:t>
    </dgm:pt>
    <dgm:pt modelId="{415B3240-13BF-41CF-8D1B-5D649BCDD244}">
      <dgm:prSet/>
      <dgm:spPr/>
      <dgm:t>
        <a:bodyPr/>
        <a:lstStyle/>
        <a:p>
          <a:r>
            <a:rPr lang="en-US" dirty="0"/>
            <a:t>Define functions to retrieve specific information from the SpaceX API for different columns in the dataset.</a:t>
          </a:r>
        </a:p>
      </dgm:t>
    </dgm:pt>
    <dgm:pt modelId="{1D9C67C9-FDED-4B7F-8444-1149BC0715D0}" type="parTrans" cxnId="{87072DB1-1BFD-434B-9DDB-91D8819B6DBF}">
      <dgm:prSet/>
      <dgm:spPr/>
      <dgm:t>
        <a:bodyPr/>
        <a:lstStyle/>
        <a:p>
          <a:endParaRPr lang="en-US"/>
        </a:p>
      </dgm:t>
    </dgm:pt>
    <dgm:pt modelId="{50A5A990-01DE-4FF4-89A3-71260FB60B86}" type="sibTrans" cxnId="{87072DB1-1BFD-434B-9DDB-91D8819B6DBF}">
      <dgm:prSet/>
      <dgm:spPr/>
      <dgm:t>
        <a:bodyPr/>
        <a:lstStyle/>
        <a:p>
          <a:endParaRPr lang="en-US"/>
        </a:p>
      </dgm:t>
    </dgm:pt>
    <dgm:pt modelId="{7CB55EF7-6EE7-48BE-8618-7EAA3D901B0D}">
      <dgm:prSet/>
      <dgm:spPr/>
      <dgm:t>
        <a:bodyPr/>
        <a:lstStyle/>
        <a:p>
          <a:pPr rtl="0"/>
          <a:r>
            <a:rPr lang="en-US" dirty="0"/>
            <a:t>Extract relevant information from the response and normalize </a:t>
          </a:r>
          <a:r>
            <a:rPr lang="en-US" dirty="0">
              <a:latin typeface="Calibri Light" panose="020F0302020204030204"/>
            </a:rPr>
            <a:t>it(</a:t>
          </a:r>
          <a:r>
            <a:rPr lang="en-US" dirty="0" err="1">
              <a:solidFill>
                <a:srgbClr val="FFFFFF"/>
              </a:solidFill>
            </a:rPr>
            <a:t>json_normalize</a:t>
          </a:r>
          <a:r>
            <a:rPr lang="en-US" dirty="0">
              <a:latin typeface="Calibri Light" panose="020F0302020204030204"/>
            </a:rPr>
            <a:t>) into</a:t>
          </a:r>
          <a:r>
            <a:rPr lang="en-US" dirty="0"/>
            <a:t> a pandas </a:t>
          </a:r>
          <a:r>
            <a:rPr lang="en-US" dirty="0" err="1"/>
            <a:t>DataFrame</a:t>
          </a:r>
          <a:r>
            <a:rPr lang="en-US" dirty="0"/>
            <a:t>.</a:t>
          </a:r>
        </a:p>
      </dgm:t>
    </dgm:pt>
    <dgm:pt modelId="{8E56C28A-3150-41F2-8379-7A9C34BE769C}" type="parTrans" cxnId="{D2C8C01A-8519-4C76-8B8E-1BE4F461C52B}">
      <dgm:prSet/>
      <dgm:spPr/>
      <dgm:t>
        <a:bodyPr/>
        <a:lstStyle/>
        <a:p>
          <a:endParaRPr lang="en-US"/>
        </a:p>
      </dgm:t>
    </dgm:pt>
    <dgm:pt modelId="{D7DF9719-72D7-4DEB-ADE3-98E683BA601C}" type="sibTrans" cxnId="{D2C8C01A-8519-4C76-8B8E-1BE4F461C52B}">
      <dgm:prSet/>
      <dgm:spPr/>
      <dgm:t>
        <a:bodyPr/>
        <a:lstStyle/>
        <a:p>
          <a:endParaRPr lang="en-US"/>
        </a:p>
      </dgm:t>
    </dgm:pt>
    <dgm:pt modelId="{20CC1786-0A9E-4693-8B28-9824EA1933D1}">
      <dgm:prSet/>
      <dgm:spPr/>
      <dgm:t>
        <a:bodyPr/>
        <a:lstStyle/>
        <a:p>
          <a:r>
            <a:rPr lang="en-US" dirty="0"/>
            <a:t>Filter and format the data to keep only the necessary columns and process nested lists.</a:t>
          </a:r>
        </a:p>
      </dgm:t>
    </dgm:pt>
    <dgm:pt modelId="{19934B6A-B4A8-437B-9D21-4E31361A85E5}" type="parTrans" cxnId="{E52C1A60-A649-4C32-BAB6-2A957E8B08E4}">
      <dgm:prSet/>
      <dgm:spPr/>
      <dgm:t>
        <a:bodyPr/>
        <a:lstStyle/>
        <a:p>
          <a:endParaRPr lang="en-US"/>
        </a:p>
      </dgm:t>
    </dgm:pt>
    <dgm:pt modelId="{FFD562EA-3899-4172-94FE-2189FDDFBF1C}" type="sibTrans" cxnId="{E52C1A60-A649-4C32-BAB6-2A957E8B08E4}">
      <dgm:prSet/>
      <dgm:spPr/>
      <dgm:t>
        <a:bodyPr/>
        <a:lstStyle/>
        <a:p>
          <a:endParaRPr lang="en-US"/>
        </a:p>
      </dgm:t>
    </dgm:pt>
    <dgm:pt modelId="{3C5043A5-BCD6-4271-A545-89E60FE27280}">
      <dgm:prSet/>
      <dgm:spPr/>
      <dgm:t>
        <a:bodyPr/>
        <a:lstStyle/>
        <a:p>
          <a:r>
            <a:rPr lang="en-US" dirty="0"/>
            <a:t>Apply the helper functions to retrieve specific data (booster version, launch site, payload data, core data) from the API.</a:t>
          </a:r>
        </a:p>
      </dgm:t>
    </dgm:pt>
    <dgm:pt modelId="{4710F6C0-D4AE-4E65-8CC1-A725AB75A92F}" type="parTrans" cxnId="{278E13C4-F2F8-46D7-A011-62C35A69CDE5}">
      <dgm:prSet/>
      <dgm:spPr/>
      <dgm:t>
        <a:bodyPr/>
        <a:lstStyle/>
        <a:p>
          <a:endParaRPr lang="en-US"/>
        </a:p>
      </dgm:t>
    </dgm:pt>
    <dgm:pt modelId="{FEDA8063-6CC6-49F4-B05E-760A18ECDE9E}" type="sibTrans" cxnId="{278E13C4-F2F8-46D7-A011-62C35A69CDE5}">
      <dgm:prSet/>
      <dgm:spPr/>
      <dgm:t>
        <a:bodyPr/>
        <a:lstStyle/>
        <a:p>
          <a:endParaRPr lang="en-US"/>
        </a:p>
      </dgm:t>
    </dgm:pt>
    <dgm:pt modelId="{F5D03A08-7D49-413E-9F7D-068383037197}">
      <dgm:prSet/>
      <dgm:spPr/>
      <dgm:t>
        <a:bodyPr/>
        <a:lstStyle/>
        <a:p>
          <a:r>
            <a:rPr lang="en-US" dirty="0"/>
            <a:t>Create a dictionary using the extracted data and create a pandas </a:t>
          </a:r>
          <a:r>
            <a:rPr lang="en-US" dirty="0" err="1"/>
            <a:t>DataFrame</a:t>
          </a:r>
          <a:r>
            <a:rPr lang="en-US" dirty="0"/>
            <a:t>.</a:t>
          </a:r>
        </a:p>
      </dgm:t>
    </dgm:pt>
    <dgm:pt modelId="{074CE974-D474-4764-9829-C03A311CDEA1}" type="parTrans" cxnId="{3166605B-29CC-46A9-BAEF-19A2F49BC287}">
      <dgm:prSet/>
      <dgm:spPr/>
      <dgm:t>
        <a:bodyPr/>
        <a:lstStyle/>
        <a:p>
          <a:endParaRPr lang="en-US"/>
        </a:p>
      </dgm:t>
    </dgm:pt>
    <dgm:pt modelId="{39C324EE-048A-4A1C-AB0D-BF7E2E04FB50}" type="sibTrans" cxnId="{3166605B-29CC-46A9-BAEF-19A2F49BC287}">
      <dgm:prSet/>
      <dgm:spPr/>
      <dgm:t>
        <a:bodyPr/>
        <a:lstStyle/>
        <a:p>
          <a:endParaRPr lang="en-US"/>
        </a:p>
      </dgm:t>
    </dgm:pt>
    <dgm:pt modelId="{60BE1A17-0BD1-4B15-A069-58A9A6546284}">
      <dgm:prSet/>
      <dgm:spPr/>
      <dgm:t>
        <a:bodyPr/>
        <a:lstStyle/>
        <a:p>
          <a:r>
            <a:rPr lang="en-US" dirty="0"/>
            <a:t>Filter the </a:t>
          </a:r>
          <a:r>
            <a:rPr lang="en-US" dirty="0" err="1"/>
            <a:t>DataFrame</a:t>
          </a:r>
          <a:r>
            <a:rPr lang="en-US" dirty="0"/>
            <a:t> to include only Falcon 9 launches.</a:t>
          </a:r>
        </a:p>
      </dgm:t>
    </dgm:pt>
    <dgm:pt modelId="{8818767E-E488-4A96-BA94-016607F713BE}" type="parTrans" cxnId="{8BEC59F9-B322-4F47-BEB3-5A1865A95052}">
      <dgm:prSet/>
      <dgm:spPr/>
      <dgm:t>
        <a:bodyPr/>
        <a:lstStyle/>
        <a:p>
          <a:endParaRPr lang="en-US"/>
        </a:p>
      </dgm:t>
    </dgm:pt>
    <dgm:pt modelId="{032E7006-A6FC-42C5-AB75-A1A8711BB80B}" type="sibTrans" cxnId="{8BEC59F9-B322-4F47-BEB3-5A1865A95052}">
      <dgm:prSet/>
      <dgm:spPr/>
      <dgm:t>
        <a:bodyPr/>
        <a:lstStyle/>
        <a:p>
          <a:endParaRPr lang="en-US"/>
        </a:p>
      </dgm:t>
    </dgm:pt>
    <dgm:pt modelId="{4C148EF9-B74A-4C6D-A2F0-7E88726F68F7}">
      <dgm:prSet/>
      <dgm:spPr/>
      <dgm:t>
        <a:bodyPr/>
        <a:lstStyle/>
        <a:p>
          <a:r>
            <a:rPr lang="en-US" dirty="0"/>
            <a:t>Reset the </a:t>
          </a:r>
          <a:r>
            <a:rPr lang="en-US" dirty="0" err="1"/>
            <a:t>FlightNumber</a:t>
          </a:r>
          <a:r>
            <a:rPr lang="en-US" dirty="0"/>
            <a:t> column to ensure continuous numbering.</a:t>
          </a:r>
        </a:p>
      </dgm:t>
    </dgm:pt>
    <dgm:pt modelId="{D3B68CCD-C26F-4905-9127-52DD9D8E71AC}" type="parTrans" cxnId="{48320B10-E737-4360-AA69-123F03145632}">
      <dgm:prSet/>
      <dgm:spPr/>
      <dgm:t>
        <a:bodyPr/>
        <a:lstStyle/>
        <a:p>
          <a:endParaRPr lang="en-US"/>
        </a:p>
      </dgm:t>
    </dgm:pt>
    <dgm:pt modelId="{D709B6FD-6BD1-4891-A813-52623E350FEF}" type="sibTrans" cxnId="{48320B10-E737-4360-AA69-123F03145632}">
      <dgm:prSet/>
      <dgm:spPr/>
      <dgm:t>
        <a:bodyPr/>
        <a:lstStyle/>
        <a:p>
          <a:endParaRPr lang="en-US"/>
        </a:p>
      </dgm:t>
    </dgm:pt>
    <dgm:pt modelId="{01862273-DAE2-460E-9CCA-9B7D242A68A1}">
      <dgm:prSet/>
      <dgm:spPr/>
      <dgm:t>
        <a:bodyPr/>
        <a:lstStyle/>
        <a:p>
          <a:r>
            <a:rPr lang="en-US" dirty="0"/>
            <a:t>Deal with missing values in the dataset.</a:t>
          </a:r>
        </a:p>
      </dgm:t>
    </dgm:pt>
    <dgm:pt modelId="{01CECBA9-9877-4459-A879-1EF77B07D878}" type="parTrans" cxnId="{1F201420-253F-49C4-82A1-77FBAB2F23BE}">
      <dgm:prSet/>
      <dgm:spPr/>
      <dgm:t>
        <a:bodyPr/>
        <a:lstStyle/>
        <a:p>
          <a:endParaRPr lang="en-US"/>
        </a:p>
      </dgm:t>
    </dgm:pt>
    <dgm:pt modelId="{9844A702-A8B9-45A0-A084-59452CB94AD2}" type="sibTrans" cxnId="{1F201420-253F-49C4-82A1-77FBAB2F23BE}">
      <dgm:prSet/>
      <dgm:spPr/>
      <dgm:t>
        <a:bodyPr/>
        <a:lstStyle/>
        <a:p>
          <a:endParaRPr lang="en-US"/>
        </a:p>
      </dgm:t>
    </dgm:pt>
    <dgm:pt modelId="{402C67B4-A0F4-49E3-9EF1-02D7E02051B7}" type="pres">
      <dgm:prSet presAssocID="{1BB44688-F11F-45D5-8240-2A68B0844894}" presName="Name0" presStyleCnt="0">
        <dgm:presLayoutVars>
          <dgm:dir/>
          <dgm:resizeHandles val="exact"/>
        </dgm:presLayoutVars>
      </dgm:prSet>
      <dgm:spPr/>
    </dgm:pt>
    <dgm:pt modelId="{59704F40-B8BD-47FA-BF40-B6CF1B4F31C9}" type="pres">
      <dgm:prSet presAssocID="{4A71BEB0-268B-4C3A-9B26-2B5219CFF9A5}" presName="node" presStyleLbl="node1" presStyleIdx="0" presStyleCnt="9">
        <dgm:presLayoutVars>
          <dgm:bulletEnabled val="1"/>
        </dgm:presLayoutVars>
      </dgm:prSet>
      <dgm:spPr/>
    </dgm:pt>
    <dgm:pt modelId="{AF2231D0-A7FC-43AD-A226-02E3778E93DC}" type="pres">
      <dgm:prSet presAssocID="{109C707A-F35A-45AA-B740-9F57212FD3CD}" presName="sibTrans" presStyleLbl="sibTrans1D1" presStyleIdx="0" presStyleCnt="8"/>
      <dgm:spPr/>
    </dgm:pt>
    <dgm:pt modelId="{DAF87F8B-4B89-42A1-8CB3-982D15668A6D}" type="pres">
      <dgm:prSet presAssocID="{109C707A-F35A-45AA-B740-9F57212FD3CD}" presName="connectorText" presStyleLbl="sibTrans1D1" presStyleIdx="0" presStyleCnt="8"/>
      <dgm:spPr/>
    </dgm:pt>
    <dgm:pt modelId="{BF8671A8-3912-446D-9A12-21EB65484BF5}" type="pres">
      <dgm:prSet presAssocID="{415B3240-13BF-41CF-8D1B-5D649BCDD244}" presName="node" presStyleLbl="node1" presStyleIdx="1" presStyleCnt="9">
        <dgm:presLayoutVars>
          <dgm:bulletEnabled val="1"/>
        </dgm:presLayoutVars>
      </dgm:prSet>
      <dgm:spPr/>
    </dgm:pt>
    <dgm:pt modelId="{8EA690A7-161E-4693-84C6-B8A4A27CED4C}" type="pres">
      <dgm:prSet presAssocID="{50A5A990-01DE-4FF4-89A3-71260FB60B86}" presName="sibTrans" presStyleLbl="sibTrans1D1" presStyleIdx="1" presStyleCnt="8"/>
      <dgm:spPr/>
    </dgm:pt>
    <dgm:pt modelId="{32DAE48E-1E91-4251-B219-0752C6AC103D}" type="pres">
      <dgm:prSet presAssocID="{50A5A990-01DE-4FF4-89A3-71260FB60B86}" presName="connectorText" presStyleLbl="sibTrans1D1" presStyleIdx="1" presStyleCnt="8"/>
      <dgm:spPr/>
    </dgm:pt>
    <dgm:pt modelId="{996019F3-779C-4ABF-AF62-BE2806689995}" type="pres">
      <dgm:prSet presAssocID="{7CB55EF7-6EE7-48BE-8618-7EAA3D901B0D}" presName="node" presStyleLbl="node1" presStyleIdx="2" presStyleCnt="9">
        <dgm:presLayoutVars>
          <dgm:bulletEnabled val="1"/>
        </dgm:presLayoutVars>
      </dgm:prSet>
      <dgm:spPr/>
    </dgm:pt>
    <dgm:pt modelId="{A59E11E1-06E1-4AEF-9E56-D2784D7D7F34}" type="pres">
      <dgm:prSet presAssocID="{D7DF9719-72D7-4DEB-ADE3-98E683BA601C}" presName="sibTrans" presStyleLbl="sibTrans1D1" presStyleIdx="2" presStyleCnt="8"/>
      <dgm:spPr/>
    </dgm:pt>
    <dgm:pt modelId="{C34EE737-664F-438D-8D3A-7291828DA07E}" type="pres">
      <dgm:prSet presAssocID="{D7DF9719-72D7-4DEB-ADE3-98E683BA601C}" presName="connectorText" presStyleLbl="sibTrans1D1" presStyleIdx="2" presStyleCnt="8"/>
      <dgm:spPr/>
    </dgm:pt>
    <dgm:pt modelId="{4FC94D8E-BAD3-4927-8E4D-AD9CD48B4733}" type="pres">
      <dgm:prSet presAssocID="{20CC1786-0A9E-4693-8B28-9824EA1933D1}" presName="node" presStyleLbl="node1" presStyleIdx="3" presStyleCnt="9">
        <dgm:presLayoutVars>
          <dgm:bulletEnabled val="1"/>
        </dgm:presLayoutVars>
      </dgm:prSet>
      <dgm:spPr/>
    </dgm:pt>
    <dgm:pt modelId="{6DDDDBBA-C5EC-493A-A3FA-6C46FE7F44A2}" type="pres">
      <dgm:prSet presAssocID="{FFD562EA-3899-4172-94FE-2189FDDFBF1C}" presName="sibTrans" presStyleLbl="sibTrans1D1" presStyleIdx="3" presStyleCnt="8"/>
      <dgm:spPr/>
    </dgm:pt>
    <dgm:pt modelId="{E09524C0-AA36-4BCF-A727-7A7FD1EFB62F}" type="pres">
      <dgm:prSet presAssocID="{FFD562EA-3899-4172-94FE-2189FDDFBF1C}" presName="connectorText" presStyleLbl="sibTrans1D1" presStyleIdx="3" presStyleCnt="8"/>
      <dgm:spPr/>
    </dgm:pt>
    <dgm:pt modelId="{F3A147DD-E29F-468F-8E37-612DA7C94A98}" type="pres">
      <dgm:prSet presAssocID="{3C5043A5-BCD6-4271-A545-89E60FE27280}" presName="node" presStyleLbl="node1" presStyleIdx="4" presStyleCnt="9">
        <dgm:presLayoutVars>
          <dgm:bulletEnabled val="1"/>
        </dgm:presLayoutVars>
      </dgm:prSet>
      <dgm:spPr/>
    </dgm:pt>
    <dgm:pt modelId="{787D758B-AE96-47F7-88D0-87757EE9346F}" type="pres">
      <dgm:prSet presAssocID="{FEDA8063-6CC6-49F4-B05E-760A18ECDE9E}" presName="sibTrans" presStyleLbl="sibTrans1D1" presStyleIdx="4" presStyleCnt="8"/>
      <dgm:spPr/>
    </dgm:pt>
    <dgm:pt modelId="{D46CAE45-63D7-43F9-9DA1-23DC390F0792}" type="pres">
      <dgm:prSet presAssocID="{FEDA8063-6CC6-49F4-B05E-760A18ECDE9E}" presName="connectorText" presStyleLbl="sibTrans1D1" presStyleIdx="4" presStyleCnt="8"/>
      <dgm:spPr/>
    </dgm:pt>
    <dgm:pt modelId="{A3BB2D79-9B82-421D-9D93-34292E31C059}" type="pres">
      <dgm:prSet presAssocID="{F5D03A08-7D49-413E-9F7D-068383037197}" presName="node" presStyleLbl="node1" presStyleIdx="5" presStyleCnt="9">
        <dgm:presLayoutVars>
          <dgm:bulletEnabled val="1"/>
        </dgm:presLayoutVars>
      </dgm:prSet>
      <dgm:spPr/>
    </dgm:pt>
    <dgm:pt modelId="{9B054418-A10D-4984-ABF7-BC17553E3DF5}" type="pres">
      <dgm:prSet presAssocID="{39C324EE-048A-4A1C-AB0D-BF7E2E04FB50}" presName="sibTrans" presStyleLbl="sibTrans1D1" presStyleIdx="5" presStyleCnt="8"/>
      <dgm:spPr/>
    </dgm:pt>
    <dgm:pt modelId="{57EAFE1C-334F-44AB-9F87-4DF0BAF5A918}" type="pres">
      <dgm:prSet presAssocID="{39C324EE-048A-4A1C-AB0D-BF7E2E04FB50}" presName="connectorText" presStyleLbl="sibTrans1D1" presStyleIdx="5" presStyleCnt="8"/>
      <dgm:spPr/>
    </dgm:pt>
    <dgm:pt modelId="{EF08DEE3-7CED-4FA6-AE49-79D75573ADD0}" type="pres">
      <dgm:prSet presAssocID="{60BE1A17-0BD1-4B15-A069-58A9A6546284}" presName="node" presStyleLbl="node1" presStyleIdx="6" presStyleCnt="9">
        <dgm:presLayoutVars>
          <dgm:bulletEnabled val="1"/>
        </dgm:presLayoutVars>
      </dgm:prSet>
      <dgm:spPr/>
    </dgm:pt>
    <dgm:pt modelId="{0F4FC7DC-6690-432B-91DB-0E872DF7FDA6}" type="pres">
      <dgm:prSet presAssocID="{032E7006-A6FC-42C5-AB75-A1A8711BB80B}" presName="sibTrans" presStyleLbl="sibTrans1D1" presStyleIdx="6" presStyleCnt="8"/>
      <dgm:spPr/>
    </dgm:pt>
    <dgm:pt modelId="{6E87A8BD-E2B2-459C-BE7A-39B03299E578}" type="pres">
      <dgm:prSet presAssocID="{032E7006-A6FC-42C5-AB75-A1A8711BB80B}" presName="connectorText" presStyleLbl="sibTrans1D1" presStyleIdx="6" presStyleCnt="8"/>
      <dgm:spPr/>
    </dgm:pt>
    <dgm:pt modelId="{AEC50CDD-DCB7-4FCA-A7B2-C9AB515FE5BD}" type="pres">
      <dgm:prSet presAssocID="{4C148EF9-B74A-4C6D-A2F0-7E88726F68F7}" presName="node" presStyleLbl="node1" presStyleIdx="7" presStyleCnt="9">
        <dgm:presLayoutVars>
          <dgm:bulletEnabled val="1"/>
        </dgm:presLayoutVars>
      </dgm:prSet>
      <dgm:spPr/>
    </dgm:pt>
    <dgm:pt modelId="{B475734A-E4C7-4A06-AB7D-6431BB2CB8A4}" type="pres">
      <dgm:prSet presAssocID="{D709B6FD-6BD1-4891-A813-52623E350FEF}" presName="sibTrans" presStyleLbl="sibTrans1D1" presStyleIdx="7" presStyleCnt="8"/>
      <dgm:spPr/>
    </dgm:pt>
    <dgm:pt modelId="{665A2B1E-231B-4CAC-9C5E-67CF776DF8E6}" type="pres">
      <dgm:prSet presAssocID="{D709B6FD-6BD1-4891-A813-52623E350FEF}" presName="connectorText" presStyleLbl="sibTrans1D1" presStyleIdx="7" presStyleCnt="8"/>
      <dgm:spPr/>
    </dgm:pt>
    <dgm:pt modelId="{3ED95E34-CDFB-42FF-8854-076BFE5F62D1}" type="pres">
      <dgm:prSet presAssocID="{01862273-DAE2-460E-9CCA-9B7D242A68A1}" presName="node" presStyleLbl="node1" presStyleIdx="8" presStyleCnt="9">
        <dgm:presLayoutVars>
          <dgm:bulletEnabled val="1"/>
        </dgm:presLayoutVars>
      </dgm:prSet>
      <dgm:spPr/>
    </dgm:pt>
  </dgm:ptLst>
  <dgm:cxnLst>
    <dgm:cxn modelId="{F50CA004-24B9-42E4-8FB8-260EA19A6E90}" type="presOf" srcId="{39C324EE-048A-4A1C-AB0D-BF7E2E04FB50}" destId="{9B054418-A10D-4984-ABF7-BC17553E3DF5}" srcOrd="0" destOrd="0" presId="urn:microsoft.com/office/officeart/2016/7/layout/RepeatingBendingProcessNew"/>
    <dgm:cxn modelId="{BF245008-03AE-4856-A552-EEF684E66B58}" type="presOf" srcId="{60BE1A17-0BD1-4B15-A069-58A9A6546284}" destId="{EF08DEE3-7CED-4FA6-AE49-79D75573ADD0}" srcOrd="0" destOrd="0" presId="urn:microsoft.com/office/officeart/2016/7/layout/RepeatingBendingProcessNew"/>
    <dgm:cxn modelId="{48320B10-E737-4360-AA69-123F03145632}" srcId="{1BB44688-F11F-45D5-8240-2A68B0844894}" destId="{4C148EF9-B74A-4C6D-A2F0-7E88726F68F7}" srcOrd="7" destOrd="0" parTransId="{D3B68CCD-C26F-4905-9127-52DD9D8E71AC}" sibTransId="{D709B6FD-6BD1-4891-A813-52623E350FEF}"/>
    <dgm:cxn modelId="{9B032810-0D48-4E32-91F9-A6996AB9028A}" type="presOf" srcId="{D709B6FD-6BD1-4891-A813-52623E350FEF}" destId="{B475734A-E4C7-4A06-AB7D-6431BB2CB8A4}" srcOrd="0" destOrd="0" presId="urn:microsoft.com/office/officeart/2016/7/layout/RepeatingBendingProcessNew"/>
    <dgm:cxn modelId="{CDE1D112-C403-438D-B2CD-F9D59721FE39}" type="presOf" srcId="{1BB44688-F11F-45D5-8240-2A68B0844894}" destId="{402C67B4-A0F4-49E3-9EF1-02D7E02051B7}" srcOrd="0" destOrd="0" presId="urn:microsoft.com/office/officeart/2016/7/layout/RepeatingBendingProcessNew"/>
    <dgm:cxn modelId="{D2C8C01A-8519-4C76-8B8E-1BE4F461C52B}" srcId="{1BB44688-F11F-45D5-8240-2A68B0844894}" destId="{7CB55EF7-6EE7-48BE-8618-7EAA3D901B0D}" srcOrd="2" destOrd="0" parTransId="{8E56C28A-3150-41F2-8379-7A9C34BE769C}" sibTransId="{D7DF9719-72D7-4DEB-ADE3-98E683BA601C}"/>
    <dgm:cxn modelId="{1F201420-253F-49C4-82A1-77FBAB2F23BE}" srcId="{1BB44688-F11F-45D5-8240-2A68B0844894}" destId="{01862273-DAE2-460E-9CCA-9B7D242A68A1}" srcOrd="8" destOrd="0" parTransId="{01CECBA9-9877-4459-A879-1EF77B07D878}" sibTransId="{9844A702-A8B9-45A0-A084-59452CB94AD2}"/>
    <dgm:cxn modelId="{8967B52F-F8BF-4975-8001-94A1A500A195}" type="presOf" srcId="{4C148EF9-B74A-4C6D-A2F0-7E88726F68F7}" destId="{AEC50CDD-DCB7-4FCA-A7B2-C9AB515FE5BD}" srcOrd="0" destOrd="0" presId="urn:microsoft.com/office/officeart/2016/7/layout/RepeatingBendingProcessNew"/>
    <dgm:cxn modelId="{3166605B-29CC-46A9-BAEF-19A2F49BC287}" srcId="{1BB44688-F11F-45D5-8240-2A68B0844894}" destId="{F5D03A08-7D49-413E-9F7D-068383037197}" srcOrd="5" destOrd="0" parTransId="{074CE974-D474-4764-9829-C03A311CDEA1}" sibTransId="{39C324EE-048A-4A1C-AB0D-BF7E2E04FB50}"/>
    <dgm:cxn modelId="{38F4AA5B-8D16-474A-BF02-01721E1D7FDB}" type="presOf" srcId="{39C324EE-048A-4A1C-AB0D-BF7E2E04FB50}" destId="{57EAFE1C-334F-44AB-9F87-4DF0BAF5A918}" srcOrd="1" destOrd="0" presId="urn:microsoft.com/office/officeart/2016/7/layout/RepeatingBendingProcessNew"/>
    <dgm:cxn modelId="{CB94C05C-404B-4044-A520-6512DB472A45}" type="presOf" srcId="{032E7006-A6FC-42C5-AB75-A1A8711BB80B}" destId="{6E87A8BD-E2B2-459C-BE7A-39B03299E578}" srcOrd="1" destOrd="0" presId="urn:microsoft.com/office/officeart/2016/7/layout/RepeatingBendingProcessNew"/>
    <dgm:cxn modelId="{75D3ED5F-5E73-4FDB-9940-3922EDFA77AF}" type="presOf" srcId="{20CC1786-0A9E-4693-8B28-9824EA1933D1}" destId="{4FC94D8E-BAD3-4927-8E4D-AD9CD48B4733}" srcOrd="0" destOrd="0" presId="urn:microsoft.com/office/officeart/2016/7/layout/RepeatingBendingProcessNew"/>
    <dgm:cxn modelId="{E52C1A60-A649-4C32-BAB6-2A957E8B08E4}" srcId="{1BB44688-F11F-45D5-8240-2A68B0844894}" destId="{20CC1786-0A9E-4693-8B28-9824EA1933D1}" srcOrd="3" destOrd="0" parTransId="{19934B6A-B4A8-437B-9D21-4E31361A85E5}" sibTransId="{FFD562EA-3899-4172-94FE-2189FDDFBF1C}"/>
    <dgm:cxn modelId="{664BED41-618A-4875-800D-33D21294BACC}" srcId="{1BB44688-F11F-45D5-8240-2A68B0844894}" destId="{4A71BEB0-268B-4C3A-9B26-2B5219CFF9A5}" srcOrd="0" destOrd="0" parTransId="{02A99491-C943-472F-BBE3-CE560AF3E677}" sibTransId="{109C707A-F35A-45AA-B740-9F57212FD3CD}"/>
    <dgm:cxn modelId="{CC24A149-0009-4189-980A-8B533DEB612C}" type="presOf" srcId="{032E7006-A6FC-42C5-AB75-A1A8711BB80B}" destId="{0F4FC7DC-6690-432B-91DB-0E872DF7FDA6}" srcOrd="0" destOrd="0" presId="urn:microsoft.com/office/officeart/2016/7/layout/RepeatingBendingProcessNew"/>
    <dgm:cxn modelId="{4F278B74-3F7D-422F-8B14-C85BFF9C7AF5}" type="presOf" srcId="{D7DF9719-72D7-4DEB-ADE3-98E683BA601C}" destId="{A59E11E1-06E1-4AEF-9E56-D2784D7D7F34}" srcOrd="0" destOrd="0" presId="urn:microsoft.com/office/officeart/2016/7/layout/RepeatingBendingProcessNew"/>
    <dgm:cxn modelId="{4A0B8158-A82F-431A-AC98-6AE23CD94469}" type="presOf" srcId="{FFD562EA-3899-4172-94FE-2189FDDFBF1C}" destId="{E09524C0-AA36-4BCF-A727-7A7FD1EFB62F}" srcOrd="1" destOrd="0" presId="urn:microsoft.com/office/officeart/2016/7/layout/RepeatingBendingProcessNew"/>
    <dgm:cxn modelId="{CC3E5B7F-F9B1-42C6-9110-C6A4B10CFD22}" type="presOf" srcId="{4A71BEB0-268B-4C3A-9B26-2B5219CFF9A5}" destId="{59704F40-B8BD-47FA-BF40-B6CF1B4F31C9}" srcOrd="0" destOrd="0" presId="urn:microsoft.com/office/officeart/2016/7/layout/RepeatingBendingProcessNew"/>
    <dgm:cxn modelId="{F9148E81-BDB4-4D2B-88C1-AFE3AA1D6FE8}" type="presOf" srcId="{50A5A990-01DE-4FF4-89A3-71260FB60B86}" destId="{32DAE48E-1E91-4251-B219-0752C6AC103D}" srcOrd="1" destOrd="0" presId="urn:microsoft.com/office/officeart/2016/7/layout/RepeatingBendingProcessNew"/>
    <dgm:cxn modelId="{9D2AEF85-CEDB-4879-915E-56E48A3DC889}" type="presOf" srcId="{FFD562EA-3899-4172-94FE-2189FDDFBF1C}" destId="{6DDDDBBA-C5EC-493A-A3FA-6C46FE7F44A2}" srcOrd="0" destOrd="0" presId="urn:microsoft.com/office/officeart/2016/7/layout/RepeatingBendingProcessNew"/>
    <dgm:cxn modelId="{3F1ECCA0-6C4B-464C-877A-D53F68EBBF8B}" type="presOf" srcId="{D7DF9719-72D7-4DEB-ADE3-98E683BA601C}" destId="{C34EE737-664F-438D-8D3A-7291828DA07E}" srcOrd="1" destOrd="0" presId="urn:microsoft.com/office/officeart/2016/7/layout/RepeatingBendingProcessNew"/>
    <dgm:cxn modelId="{87072DB1-1BFD-434B-9DDB-91D8819B6DBF}" srcId="{1BB44688-F11F-45D5-8240-2A68B0844894}" destId="{415B3240-13BF-41CF-8D1B-5D649BCDD244}" srcOrd="1" destOrd="0" parTransId="{1D9C67C9-FDED-4B7F-8444-1149BC0715D0}" sibTransId="{50A5A990-01DE-4FF4-89A3-71260FB60B86}"/>
    <dgm:cxn modelId="{9E694ABA-DBEF-451D-AC00-3C18C8ECA053}" type="presOf" srcId="{FEDA8063-6CC6-49F4-B05E-760A18ECDE9E}" destId="{787D758B-AE96-47F7-88D0-87757EE9346F}" srcOrd="0" destOrd="0" presId="urn:microsoft.com/office/officeart/2016/7/layout/RepeatingBendingProcessNew"/>
    <dgm:cxn modelId="{4005A4BD-9453-4DC3-B910-1504AB52E6F4}" type="presOf" srcId="{7CB55EF7-6EE7-48BE-8618-7EAA3D901B0D}" destId="{996019F3-779C-4ABF-AF62-BE2806689995}" srcOrd="0" destOrd="0" presId="urn:microsoft.com/office/officeart/2016/7/layout/RepeatingBendingProcessNew"/>
    <dgm:cxn modelId="{2DA9FABE-B032-4F09-92B4-C372F5971455}" type="presOf" srcId="{D709B6FD-6BD1-4891-A813-52623E350FEF}" destId="{665A2B1E-231B-4CAC-9C5E-67CF776DF8E6}" srcOrd="1" destOrd="0" presId="urn:microsoft.com/office/officeart/2016/7/layout/RepeatingBendingProcessNew"/>
    <dgm:cxn modelId="{389F0AC2-0C04-4D8F-B9DF-EA9D202F818D}" type="presOf" srcId="{109C707A-F35A-45AA-B740-9F57212FD3CD}" destId="{AF2231D0-A7FC-43AD-A226-02E3778E93DC}" srcOrd="0" destOrd="0" presId="urn:microsoft.com/office/officeart/2016/7/layout/RepeatingBendingProcessNew"/>
    <dgm:cxn modelId="{278E13C4-F2F8-46D7-A011-62C35A69CDE5}" srcId="{1BB44688-F11F-45D5-8240-2A68B0844894}" destId="{3C5043A5-BCD6-4271-A545-89E60FE27280}" srcOrd="4" destOrd="0" parTransId="{4710F6C0-D4AE-4E65-8CC1-A725AB75A92F}" sibTransId="{FEDA8063-6CC6-49F4-B05E-760A18ECDE9E}"/>
    <dgm:cxn modelId="{C846FACA-CCB1-4E59-B1F4-6639A259B54D}" type="presOf" srcId="{FEDA8063-6CC6-49F4-B05E-760A18ECDE9E}" destId="{D46CAE45-63D7-43F9-9DA1-23DC390F0792}" srcOrd="1" destOrd="0" presId="urn:microsoft.com/office/officeart/2016/7/layout/RepeatingBendingProcessNew"/>
    <dgm:cxn modelId="{C110CBCE-3B8C-452D-811A-37E0C04437E0}" type="presOf" srcId="{3C5043A5-BCD6-4271-A545-89E60FE27280}" destId="{F3A147DD-E29F-468F-8E37-612DA7C94A98}" srcOrd="0" destOrd="0" presId="urn:microsoft.com/office/officeart/2016/7/layout/RepeatingBendingProcessNew"/>
    <dgm:cxn modelId="{375F9ADD-B446-4BAA-935F-01629713F836}" type="presOf" srcId="{415B3240-13BF-41CF-8D1B-5D649BCDD244}" destId="{BF8671A8-3912-446D-9A12-21EB65484BF5}" srcOrd="0" destOrd="0" presId="urn:microsoft.com/office/officeart/2016/7/layout/RepeatingBendingProcessNew"/>
    <dgm:cxn modelId="{0DB40ADF-C292-4FD3-8B6E-90E35FFCBB7C}" type="presOf" srcId="{50A5A990-01DE-4FF4-89A3-71260FB60B86}" destId="{8EA690A7-161E-4693-84C6-B8A4A27CED4C}" srcOrd="0" destOrd="0" presId="urn:microsoft.com/office/officeart/2016/7/layout/RepeatingBendingProcessNew"/>
    <dgm:cxn modelId="{9436FEE1-D9F0-401C-ADE1-0036784AAF9D}" type="presOf" srcId="{F5D03A08-7D49-413E-9F7D-068383037197}" destId="{A3BB2D79-9B82-421D-9D93-34292E31C059}" srcOrd="0" destOrd="0" presId="urn:microsoft.com/office/officeart/2016/7/layout/RepeatingBendingProcessNew"/>
    <dgm:cxn modelId="{5EC69CEE-B9D9-4967-A0EE-985FFF4EEBE8}" type="presOf" srcId="{01862273-DAE2-460E-9CCA-9B7D242A68A1}" destId="{3ED95E34-CDFB-42FF-8854-076BFE5F62D1}" srcOrd="0" destOrd="0" presId="urn:microsoft.com/office/officeart/2016/7/layout/RepeatingBendingProcessNew"/>
    <dgm:cxn modelId="{CC456FF1-6EA2-4C85-8E1D-E3AE5DF3AEBE}" type="presOf" srcId="{109C707A-F35A-45AA-B740-9F57212FD3CD}" destId="{DAF87F8B-4B89-42A1-8CB3-982D15668A6D}" srcOrd="1" destOrd="0" presId="urn:microsoft.com/office/officeart/2016/7/layout/RepeatingBendingProcessNew"/>
    <dgm:cxn modelId="{8BEC59F9-B322-4F47-BEB3-5A1865A95052}" srcId="{1BB44688-F11F-45D5-8240-2A68B0844894}" destId="{60BE1A17-0BD1-4B15-A069-58A9A6546284}" srcOrd="6" destOrd="0" parTransId="{8818767E-E488-4A96-BA94-016607F713BE}" sibTransId="{032E7006-A6FC-42C5-AB75-A1A8711BB80B}"/>
    <dgm:cxn modelId="{92017531-8355-40E6-BDB1-48E584388436}" type="presParOf" srcId="{402C67B4-A0F4-49E3-9EF1-02D7E02051B7}" destId="{59704F40-B8BD-47FA-BF40-B6CF1B4F31C9}" srcOrd="0" destOrd="0" presId="urn:microsoft.com/office/officeart/2016/7/layout/RepeatingBendingProcessNew"/>
    <dgm:cxn modelId="{6BF488F1-760B-4EA7-AC11-928FCC712F55}" type="presParOf" srcId="{402C67B4-A0F4-49E3-9EF1-02D7E02051B7}" destId="{AF2231D0-A7FC-43AD-A226-02E3778E93DC}" srcOrd="1" destOrd="0" presId="urn:microsoft.com/office/officeart/2016/7/layout/RepeatingBendingProcessNew"/>
    <dgm:cxn modelId="{6EDD584D-B232-4D63-9164-1C15EDE5B083}" type="presParOf" srcId="{AF2231D0-A7FC-43AD-A226-02E3778E93DC}" destId="{DAF87F8B-4B89-42A1-8CB3-982D15668A6D}" srcOrd="0" destOrd="0" presId="urn:microsoft.com/office/officeart/2016/7/layout/RepeatingBendingProcessNew"/>
    <dgm:cxn modelId="{F9BCE498-9E02-466B-AE08-1C351B04A369}" type="presParOf" srcId="{402C67B4-A0F4-49E3-9EF1-02D7E02051B7}" destId="{BF8671A8-3912-446D-9A12-21EB65484BF5}" srcOrd="2" destOrd="0" presId="urn:microsoft.com/office/officeart/2016/7/layout/RepeatingBendingProcessNew"/>
    <dgm:cxn modelId="{61406B02-CC15-4FA6-9D2E-826179422D61}" type="presParOf" srcId="{402C67B4-A0F4-49E3-9EF1-02D7E02051B7}" destId="{8EA690A7-161E-4693-84C6-B8A4A27CED4C}" srcOrd="3" destOrd="0" presId="urn:microsoft.com/office/officeart/2016/7/layout/RepeatingBendingProcessNew"/>
    <dgm:cxn modelId="{35AF8273-4871-471E-98C5-AAC2818B509E}" type="presParOf" srcId="{8EA690A7-161E-4693-84C6-B8A4A27CED4C}" destId="{32DAE48E-1E91-4251-B219-0752C6AC103D}" srcOrd="0" destOrd="0" presId="urn:microsoft.com/office/officeart/2016/7/layout/RepeatingBendingProcessNew"/>
    <dgm:cxn modelId="{6822B79B-565D-4CF0-9055-2C21B70FD2A3}" type="presParOf" srcId="{402C67B4-A0F4-49E3-9EF1-02D7E02051B7}" destId="{996019F3-779C-4ABF-AF62-BE2806689995}" srcOrd="4" destOrd="0" presId="urn:microsoft.com/office/officeart/2016/7/layout/RepeatingBendingProcessNew"/>
    <dgm:cxn modelId="{333D774D-901B-4D3C-8240-6C2B6A6BFE0D}" type="presParOf" srcId="{402C67B4-A0F4-49E3-9EF1-02D7E02051B7}" destId="{A59E11E1-06E1-4AEF-9E56-D2784D7D7F34}" srcOrd="5" destOrd="0" presId="urn:microsoft.com/office/officeart/2016/7/layout/RepeatingBendingProcessNew"/>
    <dgm:cxn modelId="{7CA0EB3D-3362-4751-9B9A-D100824B416A}" type="presParOf" srcId="{A59E11E1-06E1-4AEF-9E56-D2784D7D7F34}" destId="{C34EE737-664F-438D-8D3A-7291828DA07E}" srcOrd="0" destOrd="0" presId="urn:microsoft.com/office/officeart/2016/7/layout/RepeatingBendingProcessNew"/>
    <dgm:cxn modelId="{8A787F23-26C0-45E8-87B7-89CDB3C844AC}" type="presParOf" srcId="{402C67B4-A0F4-49E3-9EF1-02D7E02051B7}" destId="{4FC94D8E-BAD3-4927-8E4D-AD9CD48B4733}" srcOrd="6" destOrd="0" presId="urn:microsoft.com/office/officeart/2016/7/layout/RepeatingBendingProcessNew"/>
    <dgm:cxn modelId="{9712021B-4DD6-49AA-967D-EBC215D481CC}" type="presParOf" srcId="{402C67B4-A0F4-49E3-9EF1-02D7E02051B7}" destId="{6DDDDBBA-C5EC-493A-A3FA-6C46FE7F44A2}" srcOrd="7" destOrd="0" presId="urn:microsoft.com/office/officeart/2016/7/layout/RepeatingBendingProcessNew"/>
    <dgm:cxn modelId="{0DA03321-412F-4255-A84F-E2D0982BB77C}" type="presParOf" srcId="{6DDDDBBA-C5EC-493A-A3FA-6C46FE7F44A2}" destId="{E09524C0-AA36-4BCF-A727-7A7FD1EFB62F}" srcOrd="0" destOrd="0" presId="urn:microsoft.com/office/officeart/2016/7/layout/RepeatingBendingProcessNew"/>
    <dgm:cxn modelId="{5317AC6E-F7E7-49D8-A3C0-F8E79825F4ED}" type="presParOf" srcId="{402C67B4-A0F4-49E3-9EF1-02D7E02051B7}" destId="{F3A147DD-E29F-468F-8E37-612DA7C94A98}" srcOrd="8" destOrd="0" presId="urn:microsoft.com/office/officeart/2016/7/layout/RepeatingBendingProcessNew"/>
    <dgm:cxn modelId="{89D63A6A-991F-4C74-8FE1-76E8B70BF05E}" type="presParOf" srcId="{402C67B4-A0F4-49E3-9EF1-02D7E02051B7}" destId="{787D758B-AE96-47F7-88D0-87757EE9346F}" srcOrd="9" destOrd="0" presId="urn:microsoft.com/office/officeart/2016/7/layout/RepeatingBendingProcessNew"/>
    <dgm:cxn modelId="{6ECC7737-A2D2-43D0-AD9D-96F39D9ACB01}" type="presParOf" srcId="{787D758B-AE96-47F7-88D0-87757EE9346F}" destId="{D46CAE45-63D7-43F9-9DA1-23DC390F0792}" srcOrd="0" destOrd="0" presId="urn:microsoft.com/office/officeart/2016/7/layout/RepeatingBendingProcessNew"/>
    <dgm:cxn modelId="{FE0FFBE8-ECF5-4256-A017-DE4808098DB2}" type="presParOf" srcId="{402C67B4-A0F4-49E3-9EF1-02D7E02051B7}" destId="{A3BB2D79-9B82-421D-9D93-34292E31C059}" srcOrd="10" destOrd="0" presId="urn:microsoft.com/office/officeart/2016/7/layout/RepeatingBendingProcessNew"/>
    <dgm:cxn modelId="{08A0E1E0-CFC4-4981-8FA6-1FFA0F69D514}" type="presParOf" srcId="{402C67B4-A0F4-49E3-9EF1-02D7E02051B7}" destId="{9B054418-A10D-4984-ABF7-BC17553E3DF5}" srcOrd="11" destOrd="0" presId="urn:microsoft.com/office/officeart/2016/7/layout/RepeatingBendingProcessNew"/>
    <dgm:cxn modelId="{8B91210B-3DD9-466A-8052-D016C795DD9D}" type="presParOf" srcId="{9B054418-A10D-4984-ABF7-BC17553E3DF5}" destId="{57EAFE1C-334F-44AB-9F87-4DF0BAF5A918}" srcOrd="0" destOrd="0" presId="urn:microsoft.com/office/officeart/2016/7/layout/RepeatingBendingProcessNew"/>
    <dgm:cxn modelId="{39FF11D7-7648-464B-BE35-E712BAA3EE53}" type="presParOf" srcId="{402C67B4-A0F4-49E3-9EF1-02D7E02051B7}" destId="{EF08DEE3-7CED-4FA6-AE49-79D75573ADD0}" srcOrd="12" destOrd="0" presId="urn:microsoft.com/office/officeart/2016/7/layout/RepeatingBendingProcessNew"/>
    <dgm:cxn modelId="{BE78527D-E157-4418-9252-6B90782E61AB}" type="presParOf" srcId="{402C67B4-A0F4-49E3-9EF1-02D7E02051B7}" destId="{0F4FC7DC-6690-432B-91DB-0E872DF7FDA6}" srcOrd="13" destOrd="0" presId="urn:microsoft.com/office/officeart/2016/7/layout/RepeatingBendingProcessNew"/>
    <dgm:cxn modelId="{0B5BF86A-7636-41CC-AAE3-976FC7BE3383}" type="presParOf" srcId="{0F4FC7DC-6690-432B-91DB-0E872DF7FDA6}" destId="{6E87A8BD-E2B2-459C-BE7A-39B03299E578}" srcOrd="0" destOrd="0" presId="urn:microsoft.com/office/officeart/2016/7/layout/RepeatingBendingProcessNew"/>
    <dgm:cxn modelId="{F6A09C76-95AD-45F3-8FBC-AB752EA75F80}" type="presParOf" srcId="{402C67B4-A0F4-49E3-9EF1-02D7E02051B7}" destId="{AEC50CDD-DCB7-4FCA-A7B2-C9AB515FE5BD}" srcOrd="14" destOrd="0" presId="urn:microsoft.com/office/officeart/2016/7/layout/RepeatingBendingProcessNew"/>
    <dgm:cxn modelId="{13DDC1CC-3EA9-4327-B87D-A89C0B73F6F3}" type="presParOf" srcId="{402C67B4-A0F4-49E3-9EF1-02D7E02051B7}" destId="{B475734A-E4C7-4A06-AB7D-6431BB2CB8A4}" srcOrd="15" destOrd="0" presId="urn:microsoft.com/office/officeart/2016/7/layout/RepeatingBendingProcessNew"/>
    <dgm:cxn modelId="{B5977501-AE8A-4750-B8EF-77720F3BC70A}" type="presParOf" srcId="{B475734A-E4C7-4A06-AB7D-6431BB2CB8A4}" destId="{665A2B1E-231B-4CAC-9C5E-67CF776DF8E6}" srcOrd="0" destOrd="0" presId="urn:microsoft.com/office/officeart/2016/7/layout/RepeatingBendingProcessNew"/>
    <dgm:cxn modelId="{1D62BC9B-8BBB-462B-92E2-54AD400B0826}" type="presParOf" srcId="{402C67B4-A0F4-49E3-9EF1-02D7E02051B7}" destId="{3ED95E34-CDFB-42FF-8854-076BFE5F62D1}"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DFF5CE-6AC6-4142-877F-B5771E3568D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1FC67DD-F113-4C5C-B911-BCB9C554B69F}">
      <dgm:prSet/>
      <dgm:spPr/>
      <dgm:t>
        <a:bodyPr/>
        <a:lstStyle/>
        <a:p>
          <a:r>
            <a:rPr lang="en-US"/>
            <a:t>Exploratory data analysis results</a:t>
          </a:r>
        </a:p>
      </dgm:t>
    </dgm:pt>
    <dgm:pt modelId="{587BBF9F-D33A-474A-A083-45F6CEAB4321}" type="parTrans" cxnId="{556E6452-2510-470F-985E-1E7491989622}">
      <dgm:prSet/>
      <dgm:spPr/>
      <dgm:t>
        <a:bodyPr/>
        <a:lstStyle/>
        <a:p>
          <a:endParaRPr lang="en-US"/>
        </a:p>
      </dgm:t>
    </dgm:pt>
    <dgm:pt modelId="{B6B70AEF-C090-4D9D-8537-61405AFCE67E}" type="sibTrans" cxnId="{556E6452-2510-470F-985E-1E7491989622}">
      <dgm:prSet/>
      <dgm:spPr/>
      <dgm:t>
        <a:bodyPr/>
        <a:lstStyle/>
        <a:p>
          <a:endParaRPr lang="en-US"/>
        </a:p>
      </dgm:t>
    </dgm:pt>
    <dgm:pt modelId="{AFFF77AC-FEEA-4A2D-8146-9A47C13B756C}">
      <dgm:prSet/>
      <dgm:spPr/>
      <dgm:t>
        <a:bodyPr/>
        <a:lstStyle/>
        <a:p>
          <a:r>
            <a:rPr lang="en-US"/>
            <a:t>Interactive analytics demo in screenshots</a:t>
          </a:r>
        </a:p>
      </dgm:t>
    </dgm:pt>
    <dgm:pt modelId="{65DD432D-021F-4114-A847-400A72DC4DE5}" type="parTrans" cxnId="{356AF328-31C8-45F6-AD5E-D4A228F00A0A}">
      <dgm:prSet/>
      <dgm:spPr/>
      <dgm:t>
        <a:bodyPr/>
        <a:lstStyle/>
        <a:p>
          <a:endParaRPr lang="en-US"/>
        </a:p>
      </dgm:t>
    </dgm:pt>
    <dgm:pt modelId="{7C8501EA-CE51-4C6C-9600-700B20B720E5}" type="sibTrans" cxnId="{356AF328-31C8-45F6-AD5E-D4A228F00A0A}">
      <dgm:prSet/>
      <dgm:spPr/>
      <dgm:t>
        <a:bodyPr/>
        <a:lstStyle/>
        <a:p>
          <a:endParaRPr lang="en-US"/>
        </a:p>
      </dgm:t>
    </dgm:pt>
    <dgm:pt modelId="{9B3AFA78-279F-48BA-8A0E-E2D9CB5EBA90}">
      <dgm:prSet/>
      <dgm:spPr/>
      <dgm:t>
        <a:bodyPr/>
        <a:lstStyle/>
        <a:p>
          <a:r>
            <a:rPr lang="en-US"/>
            <a:t>Predictive analysis results</a:t>
          </a:r>
        </a:p>
      </dgm:t>
    </dgm:pt>
    <dgm:pt modelId="{586B107E-01C7-4A70-B436-DDADC98A8601}" type="parTrans" cxnId="{EDD056AC-AB76-454C-8FEB-994E368071B5}">
      <dgm:prSet/>
      <dgm:spPr/>
      <dgm:t>
        <a:bodyPr/>
        <a:lstStyle/>
        <a:p>
          <a:endParaRPr lang="en-US"/>
        </a:p>
      </dgm:t>
    </dgm:pt>
    <dgm:pt modelId="{9EF4EA24-831E-48AB-BFB7-BA6B50BB0052}" type="sibTrans" cxnId="{EDD056AC-AB76-454C-8FEB-994E368071B5}">
      <dgm:prSet/>
      <dgm:spPr/>
      <dgm:t>
        <a:bodyPr/>
        <a:lstStyle/>
        <a:p>
          <a:endParaRPr lang="en-US"/>
        </a:p>
      </dgm:t>
    </dgm:pt>
    <dgm:pt modelId="{C1CBB99C-00AF-41A4-B657-7A0046A26FBE}" type="pres">
      <dgm:prSet presAssocID="{7CDFF5CE-6AC6-4142-877F-B5771E3568DC}" presName="linear" presStyleCnt="0">
        <dgm:presLayoutVars>
          <dgm:animLvl val="lvl"/>
          <dgm:resizeHandles val="exact"/>
        </dgm:presLayoutVars>
      </dgm:prSet>
      <dgm:spPr/>
    </dgm:pt>
    <dgm:pt modelId="{EB5A0570-07E1-4E21-BB14-82F303D34376}" type="pres">
      <dgm:prSet presAssocID="{E1FC67DD-F113-4C5C-B911-BCB9C554B69F}" presName="parentText" presStyleLbl="node1" presStyleIdx="0" presStyleCnt="3">
        <dgm:presLayoutVars>
          <dgm:chMax val="0"/>
          <dgm:bulletEnabled val="1"/>
        </dgm:presLayoutVars>
      </dgm:prSet>
      <dgm:spPr/>
    </dgm:pt>
    <dgm:pt modelId="{0B48E90E-E553-4C22-A3D0-64073CCF230C}" type="pres">
      <dgm:prSet presAssocID="{B6B70AEF-C090-4D9D-8537-61405AFCE67E}" presName="spacer" presStyleCnt="0"/>
      <dgm:spPr/>
    </dgm:pt>
    <dgm:pt modelId="{118B5D36-D98C-4A69-9DC2-714DBEEB2A25}" type="pres">
      <dgm:prSet presAssocID="{AFFF77AC-FEEA-4A2D-8146-9A47C13B756C}" presName="parentText" presStyleLbl="node1" presStyleIdx="1" presStyleCnt="3">
        <dgm:presLayoutVars>
          <dgm:chMax val="0"/>
          <dgm:bulletEnabled val="1"/>
        </dgm:presLayoutVars>
      </dgm:prSet>
      <dgm:spPr/>
    </dgm:pt>
    <dgm:pt modelId="{E99D79E8-7AEF-4D21-BD31-31518AF1D293}" type="pres">
      <dgm:prSet presAssocID="{7C8501EA-CE51-4C6C-9600-700B20B720E5}" presName="spacer" presStyleCnt="0"/>
      <dgm:spPr/>
    </dgm:pt>
    <dgm:pt modelId="{E62CF3F6-A731-49CC-991B-CD45CCD43CB4}" type="pres">
      <dgm:prSet presAssocID="{9B3AFA78-279F-48BA-8A0E-E2D9CB5EBA90}" presName="parentText" presStyleLbl="node1" presStyleIdx="2" presStyleCnt="3">
        <dgm:presLayoutVars>
          <dgm:chMax val="0"/>
          <dgm:bulletEnabled val="1"/>
        </dgm:presLayoutVars>
      </dgm:prSet>
      <dgm:spPr/>
    </dgm:pt>
  </dgm:ptLst>
  <dgm:cxnLst>
    <dgm:cxn modelId="{356AF328-31C8-45F6-AD5E-D4A228F00A0A}" srcId="{7CDFF5CE-6AC6-4142-877F-B5771E3568DC}" destId="{AFFF77AC-FEEA-4A2D-8146-9A47C13B756C}" srcOrd="1" destOrd="0" parTransId="{65DD432D-021F-4114-A847-400A72DC4DE5}" sibTransId="{7C8501EA-CE51-4C6C-9600-700B20B720E5}"/>
    <dgm:cxn modelId="{23171970-0956-4469-BA42-1B563714AEAF}" type="presOf" srcId="{7CDFF5CE-6AC6-4142-877F-B5771E3568DC}" destId="{C1CBB99C-00AF-41A4-B657-7A0046A26FBE}" srcOrd="0" destOrd="0" presId="urn:microsoft.com/office/officeart/2005/8/layout/vList2"/>
    <dgm:cxn modelId="{556E6452-2510-470F-985E-1E7491989622}" srcId="{7CDFF5CE-6AC6-4142-877F-B5771E3568DC}" destId="{E1FC67DD-F113-4C5C-B911-BCB9C554B69F}" srcOrd="0" destOrd="0" parTransId="{587BBF9F-D33A-474A-A083-45F6CEAB4321}" sibTransId="{B6B70AEF-C090-4D9D-8537-61405AFCE67E}"/>
    <dgm:cxn modelId="{F343D47F-C03D-4E8F-AA18-47454BC2105E}" type="presOf" srcId="{AFFF77AC-FEEA-4A2D-8146-9A47C13B756C}" destId="{118B5D36-D98C-4A69-9DC2-714DBEEB2A25}" srcOrd="0" destOrd="0" presId="urn:microsoft.com/office/officeart/2005/8/layout/vList2"/>
    <dgm:cxn modelId="{EDD056AC-AB76-454C-8FEB-994E368071B5}" srcId="{7CDFF5CE-6AC6-4142-877F-B5771E3568DC}" destId="{9B3AFA78-279F-48BA-8A0E-E2D9CB5EBA90}" srcOrd="2" destOrd="0" parTransId="{586B107E-01C7-4A70-B436-DDADC98A8601}" sibTransId="{9EF4EA24-831E-48AB-BFB7-BA6B50BB0052}"/>
    <dgm:cxn modelId="{F813D9C3-4A36-4081-8650-4131605F4539}" type="presOf" srcId="{9B3AFA78-279F-48BA-8A0E-E2D9CB5EBA90}" destId="{E62CF3F6-A731-49CC-991B-CD45CCD43CB4}" srcOrd="0" destOrd="0" presId="urn:microsoft.com/office/officeart/2005/8/layout/vList2"/>
    <dgm:cxn modelId="{D351E3D7-4F4A-4D24-908C-7DE641187FB2}" type="presOf" srcId="{E1FC67DD-F113-4C5C-B911-BCB9C554B69F}" destId="{EB5A0570-07E1-4E21-BB14-82F303D34376}" srcOrd="0" destOrd="0" presId="urn:microsoft.com/office/officeart/2005/8/layout/vList2"/>
    <dgm:cxn modelId="{35AD08F6-3620-46ED-A4E0-ED47BDD250CA}" type="presParOf" srcId="{C1CBB99C-00AF-41A4-B657-7A0046A26FBE}" destId="{EB5A0570-07E1-4E21-BB14-82F303D34376}" srcOrd="0" destOrd="0" presId="urn:microsoft.com/office/officeart/2005/8/layout/vList2"/>
    <dgm:cxn modelId="{135F8483-352D-407F-86A6-57169965C408}" type="presParOf" srcId="{C1CBB99C-00AF-41A4-B657-7A0046A26FBE}" destId="{0B48E90E-E553-4C22-A3D0-64073CCF230C}" srcOrd="1" destOrd="0" presId="urn:microsoft.com/office/officeart/2005/8/layout/vList2"/>
    <dgm:cxn modelId="{D81A2954-8643-4677-BEB1-CDC3DC7E7C9E}" type="presParOf" srcId="{C1CBB99C-00AF-41A4-B657-7A0046A26FBE}" destId="{118B5D36-D98C-4A69-9DC2-714DBEEB2A25}" srcOrd="2" destOrd="0" presId="urn:microsoft.com/office/officeart/2005/8/layout/vList2"/>
    <dgm:cxn modelId="{F8589D50-9EAA-4811-9886-86E0AB2902DC}" type="presParOf" srcId="{C1CBB99C-00AF-41A4-B657-7A0046A26FBE}" destId="{E99D79E8-7AEF-4D21-BD31-31518AF1D293}" srcOrd="3" destOrd="0" presId="urn:microsoft.com/office/officeart/2005/8/layout/vList2"/>
    <dgm:cxn modelId="{AC5DCAE8-FC57-4020-8EF6-737D83F65D7C}" type="presParOf" srcId="{C1CBB99C-00AF-41A4-B657-7A0046A26FBE}" destId="{E62CF3F6-A731-49CC-991B-CD45CCD43C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2E8CC-CD92-4F8C-9D73-9A02866DE5D3}">
      <dsp:nvSpPr>
        <dsp:cNvPr id="0" name=""/>
        <dsp:cNvSpPr/>
      </dsp:nvSpPr>
      <dsp:spPr>
        <a:xfrm>
          <a:off x="0" y="472"/>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8FFFB-EECD-45C1-894A-7BD7FB8DCC8F}">
      <dsp:nvSpPr>
        <dsp:cNvPr id="0" name=""/>
        <dsp:cNvSpPr/>
      </dsp:nvSpPr>
      <dsp:spPr>
        <a:xfrm>
          <a:off x="196944" y="146960"/>
          <a:ext cx="358081" cy="358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E4650-D9F6-46BB-B6FB-A56BABA735A1}">
      <dsp:nvSpPr>
        <dsp:cNvPr id="0" name=""/>
        <dsp:cNvSpPr/>
      </dsp:nvSpPr>
      <dsp:spPr>
        <a:xfrm>
          <a:off x="751971" y="472"/>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Executive Summary</a:t>
          </a:r>
        </a:p>
      </dsp:txBody>
      <dsp:txXfrm>
        <a:off x="751971" y="472"/>
        <a:ext cx="3423076" cy="651057"/>
      </dsp:txXfrm>
    </dsp:sp>
    <dsp:sp modelId="{9428A6B5-4ACA-45FD-A0F4-43BF6CBB8FE9}">
      <dsp:nvSpPr>
        <dsp:cNvPr id="0" name=""/>
        <dsp:cNvSpPr/>
      </dsp:nvSpPr>
      <dsp:spPr>
        <a:xfrm>
          <a:off x="0" y="814295"/>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D48BE-1B9C-4248-989D-F5FCAA04716E}">
      <dsp:nvSpPr>
        <dsp:cNvPr id="0" name=""/>
        <dsp:cNvSpPr/>
      </dsp:nvSpPr>
      <dsp:spPr>
        <a:xfrm>
          <a:off x="196944" y="960783"/>
          <a:ext cx="358081" cy="358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B29D2-2445-48E0-9616-6B752F4EB181}">
      <dsp:nvSpPr>
        <dsp:cNvPr id="0" name=""/>
        <dsp:cNvSpPr/>
      </dsp:nvSpPr>
      <dsp:spPr>
        <a:xfrm>
          <a:off x="751971" y="814295"/>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Introduction</a:t>
          </a:r>
        </a:p>
      </dsp:txBody>
      <dsp:txXfrm>
        <a:off x="751971" y="814295"/>
        <a:ext cx="3423076" cy="651057"/>
      </dsp:txXfrm>
    </dsp:sp>
    <dsp:sp modelId="{1B840856-C2AD-4E98-8AC3-8D1603963437}">
      <dsp:nvSpPr>
        <dsp:cNvPr id="0" name=""/>
        <dsp:cNvSpPr/>
      </dsp:nvSpPr>
      <dsp:spPr>
        <a:xfrm>
          <a:off x="0" y="1628117"/>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2F6DE-5D51-483D-8995-CF466D2A5568}">
      <dsp:nvSpPr>
        <dsp:cNvPr id="0" name=""/>
        <dsp:cNvSpPr/>
      </dsp:nvSpPr>
      <dsp:spPr>
        <a:xfrm>
          <a:off x="196944" y="1774605"/>
          <a:ext cx="358081" cy="358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37B4A-5DA6-477D-B60A-38A0DF81E8D7}">
      <dsp:nvSpPr>
        <dsp:cNvPr id="0" name=""/>
        <dsp:cNvSpPr/>
      </dsp:nvSpPr>
      <dsp:spPr>
        <a:xfrm>
          <a:off x="751971" y="1628117"/>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Methodology</a:t>
          </a:r>
        </a:p>
      </dsp:txBody>
      <dsp:txXfrm>
        <a:off x="751971" y="1628117"/>
        <a:ext cx="3423076" cy="651057"/>
      </dsp:txXfrm>
    </dsp:sp>
    <dsp:sp modelId="{22531726-459B-4CB1-9647-95DDC01CC736}">
      <dsp:nvSpPr>
        <dsp:cNvPr id="0" name=""/>
        <dsp:cNvSpPr/>
      </dsp:nvSpPr>
      <dsp:spPr>
        <a:xfrm>
          <a:off x="0" y="2441939"/>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D2767-83DD-42AA-B47A-DBC4CAD5783E}">
      <dsp:nvSpPr>
        <dsp:cNvPr id="0" name=""/>
        <dsp:cNvSpPr/>
      </dsp:nvSpPr>
      <dsp:spPr>
        <a:xfrm>
          <a:off x="196944" y="2588427"/>
          <a:ext cx="358081" cy="358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077BEE-CD76-47C9-BB75-5EF67FDFBD0A}">
      <dsp:nvSpPr>
        <dsp:cNvPr id="0" name=""/>
        <dsp:cNvSpPr/>
      </dsp:nvSpPr>
      <dsp:spPr>
        <a:xfrm>
          <a:off x="751971" y="2441939"/>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Results</a:t>
          </a:r>
        </a:p>
      </dsp:txBody>
      <dsp:txXfrm>
        <a:off x="751971" y="2441939"/>
        <a:ext cx="3423076" cy="651057"/>
      </dsp:txXfrm>
    </dsp:sp>
    <dsp:sp modelId="{0FADFDA6-889A-4DF9-9B5D-B34A7C7AB124}">
      <dsp:nvSpPr>
        <dsp:cNvPr id="0" name=""/>
        <dsp:cNvSpPr/>
      </dsp:nvSpPr>
      <dsp:spPr>
        <a:xfrm>
          <a:off x="0" y="3255761"/>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BBB90-7B43-4685-B621-DB52EC811B5C}">
      <dsp:nvSpPr>
        <dsp:cNvPr id="0" name=""/>
        <dsp:cNvSpPr/>
      </dsp:nvSpPr>
      <dsp:spPr>
        <a:xfrm>
          <a:off x="196944" y="3402249"/>
          <a:ext cx="358081" cy="3580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F3230-A827-4BA2-A1D3-6CF0D0FEB88C}">
      <dsp:nvSpPr>
        <dsp:cNvPr id="0" name=""/>
        <dsp:cNvSpPr/>
      </dsp:nvSpPr>
      <dsp:spPr>
        <a:xfrm>
          <a:off x="751971" y="3255761"/>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Discussion</a:t>
          </a:r>
        </a:p>
      </dsp:txBody>
      <dsp:txXfrm>
        <a:off x="751971" y="3255761"/>
        <a:ext cx="3423076" cy="651057"/>
      </dsp:txXfrm>
    </dsp:sp>
    <dsp:sp modelId="{72952D02-80C1-47DE-A796-FC06835E3F3B}">
      <dsp:nvSpPr>
        <dsp:cNvPr id="0" name=""/>
        <dsp:cNvSpPr/>
      </dsp:nvSpPr>
      <dsp:spPr>
        <a:xfrm>
          <a:off x="0" y="4069583"/>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26A80-FC0C-4317-99A8-561E18950910}">
      <dsp:nvSpPr>
        <dsp:cNvPr id="0" name=""/>
        <dsp:cNvSpPr/>
      </dsp:nvSpPr>
      <dsp:spPr>
        <a:xfrm>
          <a:off x="196944" y="4216071"/>
          <a:ext cx="358081" cy="3580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F54DE-6769-466D-A2B1-D84C17883233}">
      <dsp:nvSpPr>
        <dsp:cNvPr id="0" name=""/>
        <dsp:cNvSpPr/>
      </dsp:nvSpPr>
      <dsp:spPr>
        <a:xfrm>
          <a:off x="751971" y="4069583"/>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Conclusion</a:t>
          </a:r>
        </a:p>
      </dsp:txBody>
      <dsp:txXfrm>
        <a:off x="751971" y="4069583"/>
        <a:ext cx="3423076" cy="651057"/>
      </dsp:txXfrm>
    </dsp:sp>
    <dsp:sp modelId="{EAC3D64C-5537-4FEF-A269-733B481BE59F}">
      <dsp:nvSpPr>
        <dsp:cNvPr id="0" name=""/>
        <dsp:cNvSpPr/>
      </dsp:nvSpPr>
      <dsp:spPr>
        <a:xfrm>
          <a:off x="0" y="4883405"/>
          <a:ext cx="4175048" cy="651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FC033-9C45-460A-A285-0FBD3732DA5A}">
      <dsp:nvSpPr>
        <dsp:cNvPr id="0" name=""/>
        <dsp:cNvSpPr/>
      </dsp:nvSpPr>
      <dsp:spPr>
        <a:xfrm>
          <a:off x="196944" y="5029893"/>
          <a:ext cx="358081" cy="35808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728DE-BA6D-4138-9997-E3018B122A01}">
      <dsp:nvSpPr>
        <dsp:cNvPr id="0" name=""/>
        <dsp:cNvSpPr/>
      </dsp:nvSpPr>
      <dsp:spPr>
        <a:xfrm>
          <a:off x="751971" y="4883405"/>
          <a:ext cx="3423076" cy="651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04" tIns="68904" rIns="68904" bIns="68904"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70C0"/>
              </a:solidFill>
              <a:latin typeface="Arial"/>
              <a:cs typeface="Arial"/>
            </a:rPr>
            <a:t>Appendix</a:t>
          </a:r>
        </a:p>
      </dsp:txBody>
      <dsp:txXfrm>
        <a:off x="751971" y="4883405"/>
        <a:ext cx="3423076" cy="651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231D0-A7FC-43AD-A226-02E3778E93DC}">
      <dsp:nvSpPr>
        <dsp:cNvPr id="0" name=""/>
        <dsp:cNvSpPr/>
      </dsp:nvSpPr>
      <dsp:spPr>
        <a:xfrm>
          <a:off x="2722192" y="629151"/>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1827" y="672292"/>
        <a:ext cx="25782" cy="5156"/>
      </dsp:txXfrm>
    </dsp:sp>
    <dsp:sp modelId="{59704F40-B8BD-47FA-BF40-B6CF1B4F31C9}">
      <dsp:nvSpPr>
        <dsp:cNvPr id="0" name=""/>
        <dsp:cNvSpPr/>
      </dsp:nvSpPr>
      <dsp:spPr>
        <a:xfrm>
          <a:off x="482023" y="2280"/>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Make a GET request to the SpaceX API to retrieve past launch data.</a:t>
          </a:r>
        </a:p>
      </dsp:txBody>
      <dsp:txXfrm>
        <a:off x="482023" y="2280"/>
        <a:ext cx="2241969" cy="1345181"/>
      </dsp:txXfrm>
    </dsp:sp>
    <dsp:sp modelId="{8EA690A7-161E-4693-84C6-B8A4A27CED4C}">
      <dsp:nvSpPr>
        <dsp:cNvPr id="0" name=""/>
        <dsp:cNvSpPr/>
      </dsp:nvSpPr>
      <dsp:spPr>
        <a:xfrm>
          <a:off x="5479814" y="629151"/>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9449" y="672292"/>
        <a:ext cx="25782" cy="5156"/>
      </dsp:txXfrm>
    </dsp:sp>
    <dsp:sp modelId="{BF8671A8-3912-446D-9A12-21EB65484BF5}">
      <dsp:nvSpPr>
        <dsp:cNvPr id="0" name=""/>
        <dsp:cNvSpPr/>
      </dsp:nvSpPr>
      <dsp:spPr>
        <a:xfrm>
          <a:off x="3239645" y="2280"/>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Define functions to retrieve specific information from the SpaceX API for different columns in the dataset.</a:t>
          </a:r>
        </a:p>
      </dsp:txBody>
      <dsp:txXfrm>
        <a:off x="3239645" y="2280"/>
        <a:ext cx="2241969" cy="1345181"/>
      </dsp:txXfrm>
    </dsp:sp>
    <dsp:sp modelId="{A59E11E1-06E1-4AEF-9E56-D2784D7D7F34}">
      <dsp:nvSpPr>
        <dsp:cNvPr id="0" name=""/>
        <dsp:cNvSpPr/>
      </dsp:nvSpPr>
      <dsp:spPr>
        <a:xfrm>
          <a:off x="8237436" y="629151"/>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67071" y="672292"/>
        <a:ext cx="25782" cy="5156"/>
      </dsp:txXfrm>
    </dsp:sp>
    <dsp:sp modelId="{996019F3-779C-4ABF-AF62-BE2806689995}">
      <dsp:nvSpPr>
        <dsp:cNvPr id="0" name=""/>
        <dsp:cNvSpPr/>
      </dsp:nvSpPr>
      <dsp:spPr>
        <a:xfrm>
          <a:off x="5997267" y="2280"/>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rtl="0">
            <a:lnSpc>
              <a:spcPct val="90000"/>
            </a:lnSpc>
            <a:spcBef>
              <a:spcPct val="0"/>
            </a:spcBef>
            <a:spcAft>
              <a:spcPct val="35000"/>
            </a:spcAft>
            <a:buNone/>
          </a:pPr>
          <a:r>
            <a:rPr lang="en-US" sz="1400" kern="1200" dirty="0"/>
            <a:t>Extract relevant information from the response and normalize </a:t>
          </a:r>
          <a:r>
            <a:rPr lang="en-US" sz="1400" kern="1200" dirty="0">
              <a:latin typeface="Calibri Light" panose="020F0302020204030204"/>
            </a:rPr>
            <a:t>it(</a:t>
          </a:r>
          <a:r>
            <a:rPr lang="en-US" sz="1400" kern="1200" dirty="0" err="1">
              <a:solidFill>
                <a:srgbClr val="FFFFFF"/>
              </a:solidFill>
            </a:rPr>
            <a:t>json_normalize</a:t>
          </a:r>
          <a:r>
            <a:rPr lang="en-US" sz="1400" kern="1200" dirty="0">
              <a:latin typeface="Calibri Light" panose="020F0302020204030204"/>
            </a:rPr>
            <a:t>) into</a:t>
          </a:r>
          <a:r>
            <a:rPr lang="en-US" sz="1400" kern="1200" dirty="0"/>
            <a:t> a pandas </a:t>
          </a:r>
          <a:r>
            <a:rPr lang="en-US" sz="1400" kern="1200" dirty="0" err="1"/>
            <a:t>DataFrame</a:t>
          </a:r>
          <a:r>
            <a:rPr lang="en-US" sz="1400" kern="1200" dirty="0"/>
            <a:t>.</a:t>
          </a:r>
        </a:p>
      </dsp:txBody>
      <dsp:txXfrm>
        <a:off x="5997267" y="2280"/>
        <a:ext cx="2241969" cy="1345181"/>
      </dsp:txXfrm>
    </dsp:sp>
    <dsp:sp modelId="{6DDDDBBA-C5EC-493A-A3FA-6C46FE7F44A2}">
      <dsp:nvSpPr>
        <dsp:cNvPr id="0" name=""/>
        <dsp:cNvSpPr/>
      </dsp:nvSpPr>
      <dsp:spPr>
        <a:xfrm>
          <a:off x="1603007" y="1345661"/>
          <a:ext cx="8272866" cy="485052"/>
        </a:xfrm>
        <a:custGeom>
          <a:avLst/>
          <a:gdLst/>
          <a:ahLst/>
          <a:cxnLst/>
          <a:rect l="0" t="0" r="0" b="0"/>
          <a:pathLst>
            <a:path>
              <a:moveTo>
                <a:pt x="8272866" y="0"/>
              </a:moveTo>
              <a:lnTo>
                <a:pt x="8272866" y="259626"/>
              </a:lnTo>
              <a:lnTo>
                <a:pt x="0" y="259626"/>
              </a:lnTo>
              <a:lnTo>
                <a:pt x="0" y="4850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2217" y="1585610"/>
        <a:ext cx="414446" cy="5156"/>
      </dsp:txXfrm>
    </dsp:sp>
    <dsp:sp modelId="{4FC94D8E-BAD3-4927-8E4D-AD9CD48B4733}">
      <dsp:nvSpPr>
        <dsp:cNvPr id="0" name=""/>
        <dsp:cNvSpPr/>
      </dsp:nvSpPr>
      <dsp:spPr>
        <a:xfrm>
          <a:off x="8754889" y="2280"/>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Filter and format the data to keep only the necessary columns and process nested lists.</a:t>
          </a:r>
        </a:p>
      </dsp:txBody>
      <dsp:txXfrm>
        <a:off x="8754889" y="2280"/>
        <a:ext cx="2241969" cy="1345181"/>
      </dsp:txXfrm>
    </dsp:sp>
    <dsp:sp modelId="{787D758B-AE96-47F7-88D0-87757EE9346F}">
      <dsp:nvSpPr>
        <dsp:cNvPr id="0" name=""/>
        <dsp:cNvSpPr/>
      </dsp:nvSpPr>
      <dsp:spPr>
        <a:xfrm>
          <a:off x="2722192" y="2489985"/>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1827" y="2533127"/>
        <a:ext cx="25782" cy="5156"/>
      </dsp:txXfrm>
    </dsp:sp>
    <dsp:sp modelId="{F3A147DD-E29F-468F-8E37-612DA7C94A98}">
      <dsp:nvSpPr>
        <dsp:cNvPr id="0" name=""/>
        <dsp:cNvSpPr/>
      </dsp:nvSpPr>
      <dsp:spPr>
        <a:xfrm>
          <a:off x="482023" y="1863114"/>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Apply the helper functions to retrieve specific data (booster version, launch site, payload data, core data) from the API.</a:t>
          </a:r>
        </a:p>
      </dsp:txBody>
      <dsp:txXfrm>
        <a:off x="482023" y="1863114"/>
        <a:ext cx="2241969" cy="1345181"/>
      </dsp:txXfrm>
    </dsp:sp>
    <dsp:sp modelId="{9B054418-A10D-4984-ABF7-BC17553E3DF5}">
      <dsp:nvSpPr>
        <dsp:cNvPr id="0" name=""/>
        <dsp:cNvSpPr/>
      </dsp:nvSpPr>
      <dsp:spPr>
        <a:xfrm>
          <a:off x="5479814" y="2489985"/>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9449" y="2533127"/>
        <a:ext cx="25782" cy="5156"/>
      </dsp:txXfrm>
    </dsp:sp>
    <dsp:sp modelId="{A3BB2D79-9B82-421D-9D93-34292E31C059}">
      <dsp:nvSpPr>
        <dsp:cNvPr id="0" name=""/>
        <dsp:cNvSpPr/>
      </dsp:nvSpPr>
      <dsp:spPr>
        <a:xfrm>
          <a:off x="3239645" y="1863114"/>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Create a dictionary using the extracted data and create a pandas </a:t>
          </a:r>
          <a:r>
            <a:rPr lang="en-US" sz="1400" kern="1200" dirty="0" err="1"/>
            <a:t>DataFrame</a:t>
          </a:r>
          <a:r>
            <a:rPr lang="en-US" sz="1400" kern="1200" dirty="0"/>
            <a:t>.</a:t>
          </a:r>
        </a:p>
      </dsp:txBody>
      <dsp:txXfrm>
        <a:off x="3239645" y="1863114"/>
        <a:ext cx="2241969" cy="1345181"/>
      </dsp:txXfrm>
    </dsp:sp>
    <dsp:sp modelId="{0F4FC7DC-6690-432B-91DB-0E872DF7FDA6}">
      <dsp:nvSpPr>
        <dsp:cNvPr id="0" name=""/>
        <dsp:cNvSpPr/>
      </dsp:nvSpPr>
      <dsp:spPr>
        <a:xfrm>
          <a:off x="8237436" y="2489985"/>
          <a:ext cx="485052" cy="91440"/>
        </a:xfrm>
        <a:custGeom>
          <a:avLst/>
          <a:gdLst/>
          <a:ahLst/>
          <a:cxnLst/>
          <a:rect l="0" t="0" r="0" b="0"/>
          <a:pathLst>
            <a:path>
              <a:moveTo>
                <a:pt x="0" y="45720"/>
              </a:moveTo>
              <a:lnTo>
                <a:pt x="485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67071" y="2533127"/>
        <a:ext cx="25782" cy="5156"/>
      </dsp:txXfrm>
    </dsp:sp>
    <dsp:sp modelId="{EF08DEE3-7CED-4FA6-AE49-79D75573ADD0}">
      <dsp:nvSpPr>
        <dsp:cNvPr id="0" name=""/>
        <dsp:cNvSpPr/>
      </dsp:nvSpPr>
      <dsp:spPr>
        <a:xfrm>
          <a:off x="5997267" y="1863114"/>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Filter the </a:t>
          </a:r>
          <a:r>
            <a:rPr lang="en-US" sz="1400" kern="1200" dirty="0" err="1"/>
            <a:t>DataFrame</a:t>
          </a:r>
          <a:r>
            <a:rPr lang="en-US" sz="1400" kern="1200" dirty="0"/>
            <a:t> to include only Falcon 9 launches.</a:t>
          </a:r>
        </a:p>
      </dsp:txBody>
      <dsp:txXfrm>
        <a:off x="5997267" y="1863114"/>
        <a:ext cx="2241969" cy="1345181"/>
      </dsp:txXfrm>
    </dsp:sp>
    <dsp:sp modelId="{B475734A-E4C7-4A06-AB7D-6431BB2CB8A4}">
      <dsp:nvSpPr>
        <dsp:cNvPr id="0" name=""/>
        <dsp:cNvSpPr/>
      </dsp:nvSpPr>
      <dsp:spPr>
        <a:xfrm>
          <a:off x="1603007" y="3206496"/>
          <a:ext cx="8272866" cy="485052"/>
        </a:xfrm>
        <a:custGeom>
          <a:avLst/>
          <a:gdLst/>
          <a:ahLst/>
          <a:cxnLst/>
          <a:rect l="0" t="0" r="0" b="0"/>
          <a:pathLst>
            <a:path>
              <a:moveTo>
                <a:pt x="8272866" y="0"/>
              </a:moveTo>
              <a:lnTo>
                <a:pt x="8272866" y="259626"/>
              </a:lnTo>
              <a:lnTo>
                <a:pt x="0" y="259626"/>
              </a:lnTo>
              <a:lnTo>
                <a:pt x="0" y="4850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2217" y="3446444"/>
        <a:ext cx="414446" cy="5156"/>
      </dsp:txXfrm>
    </dsp:sp>
    <dsp:sp modelId="{AEC50CDD-DCB7-4FCA-A7B2-C9AB515FE5BD}">
      <dsp:nvSpPr>
        <dsp:cNvPr id="0" name=""/>
        <dsp:cNvSpPr/>
      </dsp:nvSpPr>
      <dsp:spPr>
        <a:xfrm>
          <a:off x="8754889" y="1863114"/>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Reset the </a:t>
          </a:r>
          <a:r>
            <a:rPr lang="en-US" sz="1400" kern="1200" dirty="0" err="1"/>
            <a:t>FlightNumber</a:t>
          </a:r>
          <a:r>
            <a:rPr lang="en-US" sz="1400" kern="1200" dirty="0"/>
            <a:t> column to ensure continuous numbering.</a:t>
          </a:r>
        </a:p>
      </dsp:txBody>
      <dsp:txXfrm>
        <a:off x="8754889" y="1863114"/>
        <a:ext cx="2241969" cy="1345181"/>
      </dsp:txXfrm>
    </dsp:sp>
    <dsp:sp modelId="{3ED95E34-CDFB-42FF-8854-076BFE5F62D1}">
      <dsp:nvSpPr>
        <dsp:cNvPr id="0" name=""/>
        <dsp:cNvSpPr/>
      </dsp:nvSpPr>
      <dsp:spPr>
        <a:xfrm>
          <a:off x="482023" y="3723949"/>
          <a:ext cx="2241969" cy="1345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58" tIns="115316" rIns="109858" bIns="115316" numCol="1" spcCol="1270" anchor="ctr" anchorCtr="0">
          <a:noAutofit/>
        </a:bodyPr>
        <a:lstStyle/>
        <a:p>
          <a:pPr marL="0" lvl="0" indent="0" algn="ctr" defTabSz="622300">
            <a:lnSpc>
              <a:spcPct val="90000"/>
            </a:lnSpc>
            <a:spcBef>
              <a:spcPct val="0"/>
            </a:spcBef>
            <a:spcAft>
              <a:spcPct val="35000"/>
            </a:spcAft>
            <a:buNone/>
          </a:pPr>
          <a:r>
            <a:rPr lang="en-US" sz="1400" kern="1200" dirty="0"/>
            <a:t>Deal with missing values in the dataset.</a:t>
          </a:r>
        </a:p>
      </dsp:txBody>
      <dsp:txXfrm>
        <a:off x="482023" y="3723949"/>
        <a:ext cx="2241969" cy="1345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A0570-07E1-4E21-BB14-82F303D34376}">
      <dsp:nvSpPr>
        <dsp:cNvPr id="0" name=""/>
        <dsp:cNvSpPr/>
      </dsp:nvSpPr>
      <dsp:spPr>
        <a:xfrm>
          <a:off x="0" y="42473"/>
          <a:ext cx="6245265" cy="175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Exploratory data analysis results</a:t>
          </a:r>
        </a:p>
      </dsp:txBody>
      <dsp:txXfrm>
        <a:off x="85444" y="127917"/>
        <a:ext cx="6074377" cy="1579432"/>
      </dsp:txXfrm>
    </dsp:sp>
    <dsp:sp modelId="{118B5D36-D98C-4A69-9DC2-714DBEEB2A25}">
      <dsp:nvSpPr>
        <dsp:cNvPr id="0" name=""/>
        <dsp:cNvSpPr/>
      </dsp:nvSpPr>
      <dsp:spPr>
        <a:xfrm>
          <a:off x="0" y="1919513"/>
          <a:ext cx="6245265" cy="1750320"/>
        </a:xfrm>
        <a:prstGeom prst="roundRect">
          <a:avLst/>
        </a:prstGeom>
        <a:solidFill>
          <a:schemeClr val="accent2">
            <a:hueOff val="3183231"/>
            <a:satOff val="54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Interactive analytics demo in screenshots</a:t>
          </a:r>
        </a:p>
      </dsp:txBody>
      <dsp:txXfrm>
        <a:off x="85444" y="2004957"/>
        <a:ext cx="6074377" cy="1579432"/>
      </dsp:txXfrm>
    </dsp:sp>
    <dsp:sp modelId="{E62CF3F6-A731-49CC-991B-CD45CCD43CB4}">
      <dsp:nvSpPr>
        <dsp:cNvPr id="0" name=""/>
        <dsp:cNvSpPr/>
      </dsp:nvSpPr>
      <dsp:spPr>
        <a:xfrm>
          <a:off x="0" y="3796553"/>
          <a:ext cx="6245265" cy="1750320"/>
        </a:xfrm>
        <a:prstGeom prst="round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Predictive analysis results</a:t>
          </a:r>
        </a:p>
      </dsp:txBody>
      <dsp:txXfrm>
        <a:off x="85444" y="3881997"/>
        <a:ext cx="6074377" cy="1579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2573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4695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896509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54852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763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531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11886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422727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0011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0945443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366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336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256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557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216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074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620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0632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825432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Data%20Collection%20with%20Web%20Scraping.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Spacex-Data_Wrangling.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EDA%20with%20Visualization%20SpaceX.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SpaceX-EDA-sql-sqllite.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SpaceX%20Interactive%20Visual%20Analytics%20with%20Folium.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Interactive%20Dashboard%20with%20Ploty%20Dash%20.py"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onstFerdin/IBM_Data-Science_SpaceX_Capstone-Project/blob/ab82a49f74a048309d1089a1163b71d52a8ee048/SpaceX_Machine_Learning_Prediction.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ConstFerdin/IBM_Data-Science_SpaceX_Capstone-Project/blob/ab82a49f74a048309d1089a1163b71d52a8ee048/Spacex-Data-Collection-API.ipynb" TargetMode="Externa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81D619-3454-CA1D-FCB6-E7BFD91B8FBB}"/>
              </a:ext>
            </a:extLst>
          </p:cNvPr>
          <p:cNvPicPr>
            <a:picLocks noChangeAspect="1"/>
          </p:cNvPicPr>
          <p:nvPr/>
        </p:nvPicPr>
        <p:blipFill rotWithShape="1">
          <a:blip r:embed="rId2"/>
          <a:srcRect t="9091" r="9900" b="1"/>
          <a:stretch/>
        </p:blipFill>
        <p:spPr>
          <a:xfrm>
            <a:off x="20" y="-14367"/>
            <a:ext cx="12191981" cy="6872367"/>
          </a:xfrm>
          <a:prstGeom prst="rect">
            <a:avLst/>
          </a:prstGeom>
        </p:spPr>
      </p:pic>
      <p:sp>
        <p:nvSpPr>
          <p:cNvPr id="2" name="Title 1">
            <a:extLst>
              <a:ext uri="{FF2B5EF4-FFF2-40B4-BE49-F238E27FC236}">
                <a16:creationId xmlns:a16="http://schemas.microsoft.com/office/drawing/2014/main" id="{91A5CE9E-7653-E77F-BDA6-C77CAF9367CF}"/>
              </a:ext>
            </a:extLst>
          </p:cNvPr>
          <p:cNvSpPr>
            <a:spLocks noGrp="1"/>
          </p:cNvSpPr>
          <p:nvPr>
            <p:ph type="ctrTitle"/>
          </p:nvPr>
        </p:nvSpPr>
        <p:spPr>
          <a:xfrm>
            <a:off x="6227383" y="58304"/>
            <a:ext cx="5958675" cy="2157562"/>
          </a:xfrm>
          <a:solidFill>
            <a:schemeClr val="tx1">
              <a:lumMod val="50000"/>
              <a:lumOff val="50000"/>
            </a:schemeClr>
          </a:solidFill>
          <a:ln>
            <a:solidFill>
              <a:srgbClr val="FFC000"/>
            </a:solidFill>
          </a:ln>
        </p:spPr>
        <p:txBody>
          <a:bodyPr vert="horz" lIns="91440" tIns="45720" rIns="91440" bIns="45720" rtlCol="0" anchor="b">
            <a:normAutofit/>
          </a:bodyPr>
          <a:lstStyle/>
          <a:p>
            <a:pPr algn="l"/>
            <a:r>
              <a:rPr lang="en-US" sz="5100" b="1" dirty="0">
                <a:solidFill>
                  <a:schemeClr val="accent6"/>
                </a:solidFill>
                <a:latin typeface="+mj-lt"/>
                <a:ea typeface="+mj-ea"/>
                <a:cs typeface="+mj-cs"/>
              </a:rPr>
              <a:t>Envisioning SpaceX's </a:t>
            </a:r>
            <a:br>
              <a:rPr lang="en-US" sz="5100" b="1" dirty="0">
                <a:solidFill>
                  <a:schemeClr val="accent6"/>
                </a:solidFill>
                <a:latin typeface="+mj-lt"/>
                <a:ea typeface="+mj-ea"/>
                <a:cs typeface="+mj-cs"/>
              </a:rPr>
            </a:br>
            <a:r>
              <a:rPr lang="en-US" sz="5100" b="1" dirty="0">
                <a:solidFill>
                  <a:schemeClr val="accent6"/>
                </a:solidFill>
                <a:latin typeface="+mj-lt"/>
                <a:ea typeface="+mj-ea"/>
                <a:cs typeface="+mj-cs"/>
              </a:rPr>
              <a:t>First Stage Reusability </a:t>
            </a:r>
            <a:br>
              <a:rPr lang="en-US" sz="5100" b="1" dirty="0">
                <a:solidFill>
                  <a:schemeClr val="accent6"/>
                </a:solidFill>
                <a:latin typeface="+mj-lt"/>
                <a:ea typeface="+mj-ea"/>
                <a:cs typeface="+mj-cs"/>
              </a:rPr>
            </a:br>
            <a:r>
              <a:rPr lang="en-US" sz="2800" b="1" dirty="0">
                <a:solidFill>
                  <a:schemeClr val="accent3">
                    <a:lumMod val="20000"/>
                    <a:lumOff val="80000"/>
                  </a:schemeClr>
                </a:solidFill>
                <a:latin typeface="+mj-lt"/>
                <a:ea typeface="+mj-ea"/>
                <a:cs typeface="Calibri Light"/>
              </a:rPr>
              <a:t>An Analysis Through Data Science</a:t>
            </a:r>
            <a:endParaRPr lang="en-US" sz="2800" b="1">
              <a:solidFill>
                <a:schemeClr val="accent3">
                  <a:lumMod val="20000"/>
                  <a:lumOff val="80000"/>
                </a:schemeClr>
              </a:solidFill>
              <a:latin typeface="+mj-lt"/>
              <a:ea typeface="Calibri Light"/>
              <a:cs typeface="Calibri Light"/>
            </a:endParaRPr>
          </a:p>
        </p:txBody>
      </p:sp>
      <p:sp>
        <p:nvSpPr>
          <p:cNvPr id="4" name="TextBox 3">
            <a:extLst>
              <a:ext uri="{FF2B5EF4-FFF2-40B4-BE49-F238E27FC236}">
                <a16:creationId xmlns:a16="http://schemas.microsoft.com/office/drawing/2014/main" id="{3D81CD23-988B-3BDB-52E4-CBCE9441BD98}"/>
              </a:ext>
            </a:extLst>
          </p:cNvPr>
          <p:cNvSpPr txBox="1"/>
          <p:nvPr/>
        </p:nvSpPr>
        <p:spPr>
          <a:xfrm>
            <a:off x="9796919" y="6045680"/>
            <a:ext cx="2394455" cy="830997"/>
          </a:xfrm>
          <a:prstGeom prst="rect">
            <a:avLst/>
          </a:prstGeom>
          <a:solidFill>
            <a:schemeClr val="accent3">
              <a:lumMod val="60000"/>
              <a:lumOff val="40000"/>
            </a:schemeClr>
          </a:solidFill>
          <a:ln>
            <a:solidFill>
              <a:schemeClr val="accent2">
                <a:lumMod val="40000"/>
                <a:lumOff val="6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400" err="1">
                <a:solidFill>
                  <a:srgbClr val="F2F2F2"/>
                </a:solidFill>
                <a:latin typeface="Calibri"/>
                <a:ea typeface="Calibri"/>
                <a:cs typeface="Calibri"/>
              </a:rPr>
              <a:t>Const</a:t>
            </a:r>
            <a:r>
              <a:rPr lang="en-GB" sz="2400" dirty="0">
                <a:solidFill>
                  <a:srgbClr val="F2F2F2"/>
                </a:solidFill>
                <a:latin typeface="Calibri"/>
                <a:ea typeface="Calibri"/>
                <a:cs typeface="Calibri"/>
              </a:rPr>
              <a:t> Ferdin P</a:t>
            </a:r>
            <a:endParaRPr lang="en-US" sz="2400">
              <a:solidFill>
                <a:srgbClr val="F2F2F2"/>
              </a:solidFill>
              <a:latin typeface="Calibri"/>
              <a:ea typeface="Calibri"/>
              <a:cs typeface="Calibri"/>
            </a:endParaRPr>
          </a:p>
          <a:p>
            <a:pPr algn="r"/>
            <a:r>
              <a:rPr lang="en-GB" sz="2400" dirty="0">
                <a:solidFill>
                  <a:srgbClr val="F2F2F2"/>
                </a:solidFill>
                <a:latin typeface="Calibri"/>
                <a:ea typeface="Calibri"/>
                <a:cs typeface="Calibri"/>
              </a:rPr>
              <a:t>     Aug 2023</a:t>
            </a:r>
            <a:endParaRPr lang="en-US" sz="2400">
              <a:solidFill>
                <a:srgbClr val="F2F2F2"/>
              </a:solidFill>
              <a:ea typeface="Calibri" panose="020F0502020204030204"/>
              <a:cs typeface="Calibri" panose="020F0502020204030204"/>
            </a:endParaRPr>
          </a:p>
        </p:txBody>
      </p:sp>
    </p:spTree>
    <p:extLst>
      <p:ext uri="{BB962C8B-B14F-4D97-AF65-F5344CB8AC3E}">
        <p14:creationId xmlns:p14="http://schemas.microsoft.com/office/powerpoint/2010/main" val="15417569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74813" y="1792288"/>
            <a:ext cx="10517187" cy="4775200"/>
          </a:xfrm>
          <a:prstGeom prst="rect">
            <a:avLst/>
          </a:prstGeom>
        </p:spPr>
        <p:txBody>
          <a:bodyPr lIns="91440" tIns="45720" rIns="91440" bIns="45720" anchor="t">
            <a:noAutofit/>
          </a:bodyPr>
          <a:lstStyle/>
          <a:p>
            <a:pPr marL="0" indent="0">
              <a:lnSpc>
                <a:spcPct val="100000"/>
              </a:lnSpc>
              <a:spcBef>
                <a:spcPts val="1400"/>
              </a:spcBef>
              <a:buNone/>
            </a:pPr>
            <a:r>
              <a:rPr lang="en-US" sz="2200" dirty="0">
                <a:ea typeface="+mn-lt"/>
                <a:cs typeface="+mn-lt"/>
              </a:rPr>
              <a:t>Steps to perform web scraping to collect Falcon 9 historical launch records from the Wikipedia page:</a:t>
            </a:r>
            <a:endParaRPr lang="en-US"/>
          </a:p>
          <a:p>
            <a:pPr>
              <a:lnSpc>
                <a:spcPct val="100000"/>
              </a:lnSpc>
              <a:spcBef>
                <a:spcPts val="1400"/>
              </a:spcBef>
            </a:pPr>
            <a:r>
              <a:rPr lang="en-US" sz="2200" dirty="0">
                <a:ea typeface="+mn-lt"/>
                <a:cs typeface="+mn-lt"/>
              </a:rPr>
              <a:t>Request the Falcon9 Launch Wiki Page to create a </a:t>
            </a:r>
            <a:r>
              <a:rPr lang="en-US" sz="2200" dirty="0" err="1">
                <a:ea typeface="+mn-lt"/>
                <a:cs typeface="+mn-lt"/>
              </a:rPr>
              <a:t>BeautifulSoup</a:t>
            </a:r>
            <a:r>
              <a:rPr lang="en-US" sz="2200" dirty="0">
                <a:ea typeface="+mn-lt"/>
                <a:cs typeface="+mn-lt"/>
              </a:rPr>
              <a:t> object from the HTML response</a:t>
            </a:r>
            <a:endParaRPr lang="en-US" sz="2200" dirty="0">
              <a:latin typeface="Calibri"/>
              <a:ea typeface="+mn-lt"/>
              <a:cs typeface="+mn-lt"/>
            </a:endParaRPr>
          </a:p>
          <a:p>
            <a:pPr>
              <a:lnSpc>
                <a:spcPct val="100000"/>
              </a:lnSpc>
              <a:spcBef>
                <a:spcPts val="1400"/>
              </a:spcBef>
            </a:pPr>
            <a:r>
              <a:rPr lang="en-US" sz="2200" dirty="0">
                <a:ea typeface="+mn-lt"/>
                <a:cs typeface="+mn-lt"/>
              </a:rPr>
              <a:t>Extract Column/Variable Names from HTML Table Header</a:t>
            </a:r>
          </a:p>
          <a:p>
            <a:pPr>
              <a:lnSpc>
                <a:spcPct val="100000"/>
              </a:lnSpc>
              <a:spcBef>
                <a:spcPts val="1400"/>
              </a:spcBef>
            </a:pPr>
            <a:r>
              <a:rPr lang="en-US" sz="2200" dirty="0">
                <a:ea typeface="+mn-lt"/>
                <a:cs typeface="+mn-lt"/>
              </a:rPr>
              <a:t>Create an Empty Dictionary for Launch Data</a:t>
            </a:r>
          </a:p>
          <a:p>
            <a:pPr>
              <a:lnSpc>
                <a:spcPct val="100000"/>
              </a:lnSpc>
              <a:spcBef>
                <a:spcPts val="1400"/>
              </a:spcBef>
            </a:pPr>
            <a:r>
              <a:rPr lang="en-US" sz="2200" dirty="0">
                <a:ea typeface="+mn-lt"/>
                <a:cs typeface="+mn-lt"/>
              </a:rPr>
              <a:t>Extract and Process Launch Data from Table Rows</a:t>
            </a:r>
          </a:p>
          <a:p>
            <a:pPr>
              <a:lnSpc>
                <a:spcPct val="100000"/>
              </a:lnSpc>
              <a:spcBef>
                <a:spcPts val="1400"/>
              </a:spcBef>
            </a:pPr>
            <a:r>
              <a:rPr lang="en-US" sz="2200" dirty="0">
                <a:ea typeface="+mn-lt"/>
                <a:cs typeface="+mn-lt"/>
              </a:rPr>
              <a:t>Convert Dictionary to Pandas </a:t>
            </a:r>
            <a:r>
              <a:rPr lang="en-US" sz="2200" dirty="0" err="1">
                <a:ea typeface="+mn-lt"/>
                <a:cs typeface="+mn-lt"/>
              </a:rPr>
              <a:t>DataFrame</a:t>
            </a:r>
            <a:endParaRPr lang="en-US" sz="2200" dirty="0" err="1">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2C15B3AC-15A3-ECAD-57BC-1185E4ED0EFC}"/>
              </a:ext>
            </a:extLst>
          </p:cNvPr>
          <p:cNvSpPr txBox="1"/>
          <p:nvPr/>
        </p:nvSpPr>
        <p:spPr>
          <a:xfrm>
            <a:off x="915876" y="5782417"/>
            <a:ext cx="48809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hlinkClick r:id="rId3"/>
              </a:rPr>
              <a:t>GitHub URL  : Python code for Data Collection WebScrapping​</a:t>
            </a:r>
            <a:endParaRPr lang="en-GB" dirty="0">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dirty="0"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5132" y="1609905"/>
            <a:ext cx="10599738" cy="4638675"/>
          </a:xfrm>
          <a:prstGeom prst="rect">
            <a:avLst/>
          </a:prstGeom>
        </p:spPr>
        <p:txBody>
          <a:bodyPr lIns="91440" tIns="45720" rIns="91440" bIns="45720" anchor="t"/>
          <a:lstStyle/>
          <a:p>
            <a:pPr marL="0" indent="0">
              <a:buNone/>
            </a:pPr>
            <a:r>
              <a:rPr lang="en-US" sz="2200" dirty="0">
                <a:cs typeface="Calibri"/>
              </a:rPr>
              <a:t>Overview : </a:t>
            </a:r>
            <a:endParaRPr lang="en-US"/>
          </a:p>
          <a:p>
            <a:r>
              <a:rPr lang="en-US" sz="2200" dirty="0">
                <a:ea typeface="+mn-lt"/>
                <a:cs typeface="+mn-lt"/>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endParaRPr lang="en-US" dirty="0"/>
          </a:p>
          <a:p>
            <a:endParaRPr lang="en-US"/>
          </a:p>
          <a:p>
            <a:r>
              <a:rPr lang="en-US" sz="2200" dirty="0">
                <a:ea typeface="+mn-lt"/>
                <a:cs typeface="+mn-lt"/>
              </a:rPr>
              <a:t>We will mainly convert those outcomes into Training Labels with 1 means the booster successfully landed 0 means it was unsuccessful.</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1480508"/>
            <a:ext cx="10599738" cy="4638675"/>
          </a:xfrm>
          <a:prstGeom prst="rect">
            <a:avLst/>
          </a:prstGeom>
        </p:spPr>
        <p:txBody>
          <a:bodyPr lIns="91440" tIns="45720" rIns="91440" bIns="45720" anchor="t"/>
          <a:lstStyle/>
          <a:p>
            <a:pPr marL="0" indent="0">
              <a:buNone/>
            </a:pPr>
            <a:r>
              <a:rPr lang="en-US" sz="2200" dirty="0">
                <a:cs typeface="Calibri"/>
              </a:rPr>
              <a:t>Procedure: </a:t>
            </a:r>
            <a:endParaRPr lang="en-US" dirty="0"/>
          </a:p>
          <a:p>
            <a:r>
              <a:rPr lang="en-US" sz="2200" dirty="0">
                <a:ea typeface="+mn-lt"/>
                <a:cs typeface="+mn-lt"/>
              </a:rPr>
              <a:t>Calculating Number of Launches on Each Site</a:t>
            </a:r>
            <a:endParaRPr lang="en-US" sz="2200" dirty="0">
              <a:cs typeface="Calibri"/>
            </a:endParaRPr>
          </a:p>
          <a:p>
            <a:r>
              <a:rPr lang="en-US" sz="2200" dirty="0">
                <a:ea typeface="+mn-lt"/>
                <a:cs typeface="+mn-lt"/>
              </a:rPr>
              <a:t>Calculating Number and Occurrence of Each Orbit</a:t>
            </a:r>
          </a:p>
          <a:p>
            <a:r>
              <a:rPr lang="en-US" sz="2200" dirty="0">
                <a:ea typeface="+mn-lt"/>
                <a:cs typeface="+mn-lt"/>
              </a:rPr>
              <a:t>Calculating Number and Occurrence of Mission Outcome per Orbit Type</a:t>
            </a:r>
          </a:p>
          <a:p>
            <a:r>
              <a:rPr lang="en-US" sz="2200" dirty="0">
                <a:ea typeface="+mn-lt"/>
                <a:cs typeface="+mn-lt"/>
              </a:rPr>
              <a:t>Creating a Set of Unsuccessful Outcomes</a:t>
            </a:r>
          </a:p>
          <a:p>
            <a:r>
              <a:rPr lang="en-US" sz="2200" dirty="0">
                <a:ea typeface="+mn-lt"/>
                <a:cs typeface="+mn-lt"/>
              </a:rPr>
              <a:t>Creating a Landing Outcome Label</a:t>
            </a:r>
          </a:p>
          <a:p>
            <a:r>
              <a:rPr lang="en-US" sz="2200" dirty="0">
                <a:ea typeface="+mn-lt"/>
                <a:cs typeface="+mn-lt"/>
              </a:rPr>
              <a:t>Calculating Success Rate</a:t>
            </a:r>
          </a:p>
          <a:p>
            <a:pPr marL="457200" indent="-457200">
              <a:buAutoNum type="arabicPeriod"/>
            </a:pPr>
            <a:endParaRPr lang="en-US" sz="2200" dirty="0">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32CBD5E4-C02E-87B9-7280-9BA4A3E2FFC5}"/>
              </a:ext>
            </a:extLst>
          </p:cNvPr>
          <p:cNvSpPr txBox="1"/>
          <p:nvPr/>
        </p:nvSpPr>
        <p:spPr>
          <a:xfrm>
            <a:off x="763943" y="5578414"/>
            <a:ext cx="48890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hlinkClick r:id="rId3"/>
              </a:rPr>
              <a:t>GitHub URL : Python code for Spacex-Data Wrangling</a:t>
            </a:r>
            <a:endParaRPr lang="en-GB" dirty="0">
              <a:cs typeface="Calibri"/>
            </a:endParaRPr>
          </a:p>
        </p:txBody>
      </p:sp>
    </p:spTree>
    <p:extLst>
      <p:ext uri="{BB962C8B-B14F-4D97-AF65-F5344CB8AC3E}">
        <p14:creationId xmlns:p14="http://schemas.microsoft.com/office/powerpoint/2010/main" val="309878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dirty="0"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377" y="1538078"/>
            <a:ext cx="9745663" cy="4351338"/>
          </a:xfrm>
          <a:prstGeom prst="rect">
            <a:avLst/>
          </a:prstGeom>
        </p:spPr>
        <p:txBody>
          <a:bodyPr lIns="91440" tIns="45720" rIns="91440" bIns="45720" anchor="t"/>
          <a:lstStyle/>
          <a:p>
            <a:pPr marL="0" indent="0">
              <a:lnSpc>
                <a:spcPct val="100000"/>
              </a:lnSpc>
              <a:spcBef>
                <a:spcPts val="1400"/>
              </a:spcBef>
              <a:buNone/>
            </a:pPr>
            <a:r>
              <a:rPr lang="en-US" sz="2200" dirty="0">
                <a:ea typeface="+mn-lt"/>
                <a:cs typeface="+mn-lt"/>
              </a:rPr>
              <a:t>Performed Exploratory Data Visualization to understand the relation between :</a:t>
            </a:r>
          </a:p>
          <a:p>
            <a:pPr>
              <a:lnSpc>
                <a:spcPct val="100000"/>
              </a:lnSpc>
              <a:spcBef>
                <a:spcPts val="1400"/>
              </a:spcBef>
            </a:pPr>
            <a:r>
              <a:rPr lang="en-US" sz="2200" dirty="0">
                <a:ea typeface="+mn-lt"/>
                <a:cs typeface="+mn-lt"/>
              </a:rPr>
              <a:t>Flight Number vs. Payload Mass Analysis</a:t>
            </a:r>
            <a:endParaRPr lang="en-US" dirty="0">
              <a:cs typeface="Calibri"/>
            </a:endParaRPr>
          </a:p>
          <a:p>
            <a:pPr>
              <a:lnSpc>
                <a:spcPct val="100000"/>
              </a:lnSpc>
              <a:spcBef>
                <a:spcPts val="1400"/>
              </a:spcBef>
            </a:pPr>
            <a:r>
              <a:rPr lang="en-US" sz="2200" dirty="0">
                <a:ea typeface="+mn-lt"/>
                <a:cs typeface="+mn-lt"/>
              </a:rPr>
              <a:t>Launch Site vs. Success Rate Analysis</a:t>
            </a:r>
            <a:endParaRPr lang="en-US" sz="2200" dirty="0">
              <a:cs typeface="Calibri"/>
            </a:endParaRPr>
          </a:p>
          <a:p>
            <a:pPr>
              <a:lnSpc>
                <a:spcPct val="100000"/>
              </a:lnSpc>
              <a:spcBef>
                <a:spcPts val="1400"/>
              </a:spcBef>
            </a:pPr>
            <a:r>
              <a:rPr lang="en-US" sz="2200" dirty="0">
                <a:ea typeface="+mn-lt"/>
                <a:cs typeface="+mn-lt"/>
              </a:rPr>
              <a:t>Success Rate vs. Orbit Type Analysis</a:t>
            </a:r>
            <a:endParaRPr lang="en-US" sz="2200" dirty="0">
              <a:cs typeface="Calibri" panose="020F0502020204030204"/>
            </a:endParaRPr>
          </a:p>
          <a:p>
            <a:pPr>
              <a:lnSpc>
                <a:spcPct val="100000"/>
              </a:lnSpc>
              <a:spcBef>
                <a:spcPts val="1400"/>
              </a:spcBef>
            </a:pPr>
            <a:r>
              <a:rPr lang="en-US" sz="2200" dirty="0">
                <a:ea typeface="+mn-lt"/>
                <a:cs typeface="+mn-lt"/>
              </a:rPr>
              <a:t>Flight Number vs. Orbit Type Analysis</a:t>
            </a:r>
            <a:endParaRPr lang="en-US" sz="2200" dirty="0">
              <a:cs typeface="Calibri" panose="020F0502020204030204"/>
            </a:endParaRPr>
          </a:p>
          <a:p>
            <a:pPr>
              <a:lnSpc>
                <a:spcPct val="100000"/>
              </a:lnSpc>
              <a:spcBef>
                <a:spcPts val="1400"/>
              </a:spcBef>
            </a:pPr>
            <a:r>
              <a:rPr lang="en-US" sz="2200" dirty="0">
                <a:ea typeface="+mn-lt"/>
                <a:cs typeface="+mn-lt"/>
              </a:rPr>
              <a:t>Payload vs. Orbit Type Analysis</a:t>
            </a:r>
            <a:endParaRPr lang="en-US" sz="2200" dirty="0">
              <a:cs typeface="Calibri" panose="020F0502020204030204"/>
            </a:endParaRPr>
          </a:p>
          <a:p>
            <a:pPr>
              <a:lnSpc>
                <a:spcPct val="100000"/>
              </a:lnSpc>
              <a:spcBef>
                <a:spcPts val="1400"/>
              </a:spcBef>
            </a:pPr>
            <a:r>
              <a:rPr lang="en-US" sz="2200" dirty="0">
                <a:ea typeface="+mn-lt"/>
                <a:cs typeface="+mn-lt"/>
              </a:rPr>
              <a:t>Launch Success Yearly Trend Analysis</a:t>
            </a:r>
            <a:endParaRPr lang="en-US" sz="2200" dirty="0">
              <a:cs typeface="Calibri" panose="020F0502020204030204"/>
            </a:endParaRPr>
          </a:p>
          <a:p>
            <a:pPr marL="0" indent="0">
              <a:lnSpc>
                <a:spcPct val="100000"/>
              </a:lnSpc>
              <a:spcBef>
                <a:spcPts val="1400"/>
              </a:spcBef>
              <a:buNone/>
            </a:pPr>
            <a:endParaRPr lang="en-US" sz="2200" dirty="0">
              <a:cs typeface="Calibri" panose="020F0502020204030204"/>
            </a:endParaRPr>
          </a:p>
          <a:p>
            <a:pPr marL="0" indent="0">
              <a:lnSpc>
                <a:spcPct val="100000"/>
              </a:lnSpc>
              <a:spcBef>
                <a:spcPts val="1400"/>
              </a:spcBef>
              <a:buNone/>
            </a:pPr>
            <a:r>
              <a:rPr lang="en-US" sz="2200" dirty="0">
                <a:cs typeface="Calibri" panose="020F0502020204030204"/>
                <a:hlinkClick r:id="rId3"/>
              </a:rPr>
              <a:t>GitHub : Python code for EDA with Visualization SpaceX</a:t>
            </a:r>
            <a:endParaRPr lang="en-US" sz="2200" dirty="0">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dirty="0"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marL="0" indent="0">
              <a:lnSpc>
                <a:spcPct val="100000"/>
              </a:lnSpc>
              <a:spcBef>
                <a:spcPts val="1400"/>
              </a:spcBef>
              <a:buNone/>
            </a:pPr>
            <a:endParaRPr lang="en-US" sz="2200" dirty="0">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DDE667A-D8B9-3AE8-33E2-35158F87F019}"/>
              </a:ext>
            </a:extLst>
          </p:cNvPr>
          <p:cNvPicPr>
            <a:picLocks noChangeAspect="1"/>
          </p:cNvPicPr>
          <p:nvPr/>
        </p:nvPicPr>
        <p:blipFill>
          <a:blip r:embed="rId3"/>
          <a:stretch>
            <a:fillRect/>
          </a:stretch>
        </p:blipFill>
        <p:spPr>
          <a:xfrm>
            <a:off x="770626" y="1549974"/>
            <a:ext cx="6553200" cy="1285148"/>
          </a:xfrm>
          <a:prstGeom prst="rect">
            <a:avLst/>
          </a:prstGeom>
        </p:spPr>
      </p:pic>
      <p:pic>
        <p:nvPicPr>
          <p:cNvPr id="8" name="Picture 7" descr="A graph of flight number&#10;&#10;Description automatically generated">
            <a:extLst>
              <a:ext uri="{FF2B5EF4-FFF2-40B4-BE49-F238E27FC236}">
                <a16:creationId xmlns:a16="http://schemas.microsoft.com/office/drawing/2014/main" id="{2114A8F5-5965-A99B-A0A8-B7221AB9154A}"/>
              </a:ext>
            </a:extLst>
          </p:cNvPr>
          <p:cNvPicPr>
            <a:picLocks noChangeAspect="1"/>
          </p:cNvPicPr>
          <p:nvPr/>
        </p:nvPicPr>
        <p:blipFill>
          <a:blip r:embed="rId4"/>
          <a:stretch>
            <a:fillRect/>
          </a:stretch>
        </p:blipFill>
        <p:spPr>
          <a:xfrm>
            <a:off x="770628" y="3274827"/>
            <a:ext cx="6538821" cy="1300383"/>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9519D2AF-D0A2-5D81-29C2-6503548998BA}"/>
              </a:ext>
            </a:extLst>
          </p:cNvPr>
          <p:cNvPicPr>
            <a:picLocks noChangeAspect="1"/>
          </p:cNvPicPr>
          <p:nvPr/>
        </p:nvPicPr>
        <p:blipFill>
          <a:blip r:embed="rId5"/>
          <a:stretch>
            <a:fillRect/>
          </a:stretch>
        </p:blipFill>
        <p:spPr>
          <a:xfrm>
            <a:off x="8246853" y="1550085"/>
            <a:ext cx="2743200" cy="2090057"/>
          </a:xfrm>
          <a:prstGeom prst="rect">
            <a:avLst/>
          </a:prstGeom>
        </p:spPr>
      </p:pic>
      <p:pic>
        <p:nvPicPr>
          <p:cNvPr id="10" name="Picture 9">
            <a:extLst>
              <a:ext uri="{FF2B5EF4-FFF2-40B4-BE49-F238E27FC236}">
                <a16:creationId xmlns:a16="http://schemas.microsoft.com/office/drawing/2014/main" id="{D44E9B30-23D0-0B89-FDEC-6A18A4C9CFE8}"/>
              </a:ext>
            </a:extLst>
          </p:cNvPr>
          <p:cNvPicPr>
            <a:picLocks noChangeAspect="1"/>
          </p:cNvPicPr>
          <p:nvPr/>
        </p:nvPicPr>
        <p:blipFill>
          <a:blip r:embed="rId6"/>
          <a:stretch>
            <a:fillRect/>
          </a:stretch>
        </p:blipFill>
        <p:spPr>
          <a:xfrm>
            <a:off x="828136" y="5143882"/>
            <a:ext cx="6481313" cy="1286007"/>
          </a:xfrm>
          <a:prstGeom prst="rect">
            <a:avLst/>
          </a:prstGeom>
        </p:spPr>
      </p:pic>
      <p:pic>
        <p:nvPicPr>
          <p:cNvPr id="11" name="Picture 10" descr="A line graph with text&#10;&#10;Description automatically generated">
            <a:extLst>
              <a:ext uri="{FF2B5EF4-FFF2-40B4-BE49-F238E27FC236}">
                <a16:creationId xmlns:a16="http://schemas.microsoft.com/office/drawing/2014/main" id="{F1564598-72D7-B126-DB10-69F2253E4B06}"/>
              </a:ext>
            </a:extLst>
          </p:cNvPr>
          <p:cNvPicPr>
            <a:picLocks noChangeAspect="1"/>
          </p:cNvPicPr>
          <p:nvPr/>
        </p:nvPicPr>
        <p:blipFill>
          <a:blip r:embed="rId7"/>
          <a:stretch>
            <a:fillRect/>
          </a:stretch>
        </p:blipFill>
        <p:spPr>
          <a:xfrm>
            <a:off x="8333117" y="4317045"/>
            <a:ext cx="2743200" cy="2105796"/>
          </a:xfrm>
          <a:prstGeom prst="rect">
            <a:avLst/>
          </a:prstGeom>
        </p:spPr>
      </p:pic>
    </p:spTree>
    <p:extLst>
      <p:ext uri="{BB962C8B-B14F-4D97-AF65-F5344CB8AC3E}">
        <p14:creationId xmlns:p14="http://schemas.microsoft.com/office/powerpoint/2010/main" val="249799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717" y="1260026"/>
            <a:ext cx="10866438" cy="5473700"/>
          </a:xfrm>
          <a:prstGeom prst="rect">
            <a:avLst/>
          </a:prstGeom>
        </p:spPr>
        <p:txBody>
          <a:bodyPr lIns="91440" tIns="45720" rIns="91440" bIns="45720" anchor="t"/>
          <a:lstStyle/>
          <a:p>
            <a:pPr marL="342900" indent="-342900">
              <a:lnSpc>
                <a:spcPct val="100000"/>
              </a:lnSpc>
              <a:spcBef>
                <a:spcPts val="1400"/>
              </a:spcBef>
            </a:pPr>
            <a:r>
              <a:rPr lang="en-US" sz="2200" b="1" dirty="0">
                <a:ea typeface="+mn-lt"/>
                <a:cs typeface="+mn-lt"/>
              </a:rPr>
              <a:t>  </a:t>
            </a:r>
            <a:r>
              <a:rPr lang="en-US" sz="2200" dirty="0">
                <a:ea typeface="+mn-lt"/>
                <a:cs typeface="+mn-lt"/>
              </a:rPr>
              <a:t>Display the names of unique launch sites in the space mission.</a:t>
            </a:r>
            <a:endParaRPr lang="en-US" dirty="0">
              <a:cs typeface="Calibri" panose="020F0502020204030204"/>
            </a:endParaRPr>
          </a:p>
          <a:p>
            <a:pPr marL="457200" indent="-457200"/>
            <a:r>
              <a:rPr lang="en-US" sz="2200" dirty="0">
                <a:ea typeface="+mn-lt"/>
                <a:cs typeface="+mn-lt"/>
              </a:rPr>
              <a:t>Display 5 records where launch sites begin with the string 'CCA'.</a:t>
            </a:r>
            <a:endParaRPr lang="en-US" dirty="0">
              <a:cs typeface="Calibri" panose="020F0502020204030204"/>
            </a:endParaRPr>
          </a:p>
          <a:p>
            <a:pPr marL="457200" indent="-457200"/>
            <a:r>
              <a:rPr lang="en-US" sz="2200" dirty="0">
                <a:ea typeface="+mn-lt"/>
                <a:cs typeface="+mn-lt"/>
              </a:rPr>
              <a:t>Display the total payload mass carried by boosters launched by NASA (CRS).</a:t>
            </a:r>
            <a:endParaRPr lang="en-US" dirty="0">
              <a:cs typeface="Calibri" panose="020F0502020204030204"/>
            </a:endParaRPr>
          </a:p>
          <a:p>
            <a:pPr marL="457200" indent="-457200"/>
            <a:r>
              <a:rPr lang="en-US" sz="2200" dirty="0">
                <a:ea typeface="+mn-lt"/>
                <a:cs typeface="+mn-lt"/>
              </a:rPr>
              <a:t>Display the average payload mass carried by booster version F9 v1.1.</a:t>
            </a:r>
            <a:endParaRPr lang="en-US" dirty="0">
              <a:cs typeface="Calibri" panose="020F0502020204030204"/>
            </a:endParaRPr>
          </a:p>
          <a:p>
            <a:pPr marL="457200" indent="-457200"/>
            <a:r>
              <a:rPr lang="en-US" sz="2200" dirty="0">
                <a:ea typeface="+mn-lt"/>
                <a:cs typeface="+mn-lt"/>
              </a:rPr>
              <a:t>List the date when the first successful landing outcome on a ground pad was achieved.</a:t>
            </a:r>
            <a:endParaRPr lang="en-US" dirty="0">
              <a:cs typeface="Calibri" panose="020F0502020204030204"/>
            </a:endParaRPr>
          </a:p>
          <a:p>
            <a:pPr marL="457200" indent="-457200"/>
            <a:r>
              <a:rPr lang="en-US" sz="2200" dirty="0">
                <a:ea typeface="+mn-lt"/>
                <a:cs typeface="+mn-lt"/>
              </a:rPr>
              <a:t>List the names of boosters that have success in drone ship landings and have payload mass between 4000 and 6000 kg.</a:t>
            </a:r>
            <a:endParaRPr lang="en-US" dirty="0">
              <a:cs typeface="Calibri" panose="020F0502020204030204"/>
            </a:endParaRPr>
          </a:p>
          <a:p>
            <a:pPr marL="457200" indent="-457200"/>
            <a:r>
              <a:rPr lang="en-US" sz="2200" dirty="0">
                <a:ea typeface="+mn-lt"/>
                <a:cs typeface="+mn-lt"/>
              </a:rPr>
              <a:t>List the total number of successful and failure mission outcomes.</a:t>
            </a:r>
            <a:endParaRPr lang="en-US" dirty="0">
              <a:cs typeface="Calibri" panose="020F0502020204030204"/>
            </a:endParaRPr>
          </a:p>
          <a:p>
            <a:pPr marL="457200" indent="-457200"/>
            <a:r>
              <a:rPr lang="en-US" sz="2200" dirty="0">
                <a:ea typeface="+mn-lt"/>
                <a:cs typeface="+mn-lt"/>
              </a:rPr>
              <a:t>List the names of booster versions that have carried the maximum payload mass.</a:t>
            </a:r>
            <a:endParaRPr lang="en-US" sz="2200" dirty="0">
              <a:cs typeface="Calibri" panose="020F0502020204030204"/>
            </a:endParaRPr>
          </a:p>
          <a:p>
            <a:pPr marL="457200" indent="-457200"/>
            <a:r>
              <a:rPr lang="en-US" sz="2200" dirty="0">
                <a:ea typeface="+mn-lt"/>
                <a:cs typeface="+mn-lt"/>
              </a:rPr>
              <a:t>List the records displaying month names, failure landing outcomes in drone ships, booster versions, and launch sites for the months in the year 2015.</a:t>
            </a:r>
            <a:endParaRPr lang="en-US" dirty="0">
              <a:cs typeface="Calibri" panose="020F0502020204030204"/>
            </a:endParaRPr>
          </a:p>
          <a:p>
            <a:pPr marL="457200" indent="-457200">
              <a:lnSpc>
                <a:spcPct val="100000"/>
              </a:lnSpc>
              <a:spcBef>
                <a:spcPts val="1400"/>
              </a:spcBef>
            </a:pPr>
            <a:r>
              <a:rPr lang="en-US" sz="2200" dirty="0">
                <a:ea typeface="+mn-lt"/>
                <a:cs typeface="+mn-lt"/>
              </a:rPr>
              <a:t>Rank the count of landing outcomes between specified dates in descending order.</a:t>
            </a:r>
            <a:endParaRPr lang="en-US" dirty="0">
              <a:cs typeface="Calibri" panose="020F0502020204030204"/>
            </a:endParaRPr>
          </a:p>
          <a:p>
            <a:pPr marL="457200" indent="-457200">
              <a:lnSpc>
                <a:spcPct val="100000"/>
              </a:lnSpc>
              <a:spcBef>
                <a:spcPts val="1400"/>
              </a:spcBef>
            </a:pPr>
            <a:r>
              <a:rPr lang="en-US" sz="2200" dirty="0">
                <a:ea typeface="+mn-lt"/>
                <a:cs typeface="+mn-lt"/>
                <a:hlinkClick r:id="rId3"/>
              </a:rPr>
              <a:t>GitHub : Python code for SpaceX-EDA-SQL</a:t>
            </a:r>
            <a:endParaRPr lang="en-US" sz="2200" dirty="0">
              <a:ea typeface="+mn-lt"/>
              <a:cs typeface="+mn-lt"/>
            </a:endParaRPr>
          </a:p>
          <a:p>
            <a:pPr marL="457200" indent="-457200">
              <a:lnSpc>
                <a:spcPct val="100000"/>
              </a:lnSpc>
              <a:spcBef>
                <a:spcPts val="1400"/>
              </a:spcBef>
            </a:pPr>
            <a:endParaRPr lang="en-US" sz="2200" dirty="0">
              <a:cs typeface="Calibri" panose="020F0502020204030204"/>
            </a:endParaRPr>
          </a:p>
          <a:p>
            <a:pPr marL="457200" indent="-457200">
              <a:lnSpc>
                <a:spcPct val="100000"/>
              </a:lnSpc>
              <a:spcBef>
                <a:spcPts val="1400"/>
              </a:spcBef>
            </a:pPr>
            <a:endParaRPr lang="en-US" sz="2200" dirty="0">
              <a:cs typeface="Calibri" panose="020F0502020204030204"/>
            </a:endParaRPr>
          </a:p>
          <a:p>
            <a:pPr marL="457200" indent="-457200">
              <a:lnSpc>
                <a:spcPct val="100000"/>
              </a:lnSpc>
              <a:spcBef>
                <a:spcPts val="1400"/>
              </a:spcBef>
            </a:pPr>
            <a:endParaRPr lang="en-US" sz="2200" dirty="0">
              <a:cs typeface="Calibri" panose="020F0502020204030204"/>
            </a:endParaRPr>
          </a:p>
          <a:p>
            <a:pPr marL="457200" indent="-457200"/>
            <a:endParaRPr lang="en-US">
              <a:cs typeface="Calibri" panose="020F0502020204030204"/>
            </a:endParaRPr>
          </a:p>
          <a:p>
            <a:pPr marL="457200" indent="-457200"/>
            <a:endParaRPr lang="en-US">
              <a:cs typeface="Calibri" panose="020F0502020204030204"/>
            </a:endParaRPr>
          </a:p>
          <a:p>
            <a:pPr marL="457200" indent="-457200"/>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24954" y="4667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dirty="0"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377" y="1328827"/>
            <a:ext cx="10501313" cy="5099050"/>
          </a:xfrm>
          <a:prstGeom prst="rect">
            <a:avLst/>
          </a:prstGeom>
        </p:spPr>
        <p:txBody>
          <a:bodyPr lIns="91440" tIns="45720" rIns="91440" bIns="45720" anchor="t">
            <a:normAutofit/>
          </a:bodyPr>
          <a:lstStyle/>
          <a:p>
            <a:pPr marL="0" indent="0">
              <a:buNone/>
            </a:pPr>
            <a:r>
              <a:rPr lang="en-US" sz="2200" dirty="0">
                <a:ea typeface="+mn-lt"/>
                <a:cs typeface="+mn-lt"/>
              </a:rPr>
              <a:t>Tasks Performed:</a:t>
            </a:r>
            <a:endParaRPr lang="en-US" dirty="0">
              <a:cs typeface="Calibri" panose="020F0502020204030204"/>
            </a:endParaRPr>
          </a:p>
          <a:p>
            <a:r>
              <a:rPr lang="en-US" sz="2200" dirty="0">
                <a:ea typeface="+mn-lt"/>
                <a:cs typeface="+mn-lt"/>
              </a:rPr>
              <a:t>Mark all launch sites on a map: The purpose here is to visually represent the geographic locations of SpaceX launch sites. This helps in understanding the distribution of launch sites around the world.</a:t>
            </a:r>
            <a:endParaRPr lang="en-US" dirty="0"/>
          </a:p>
          <a:p>
            <a:r>
              <a:rPr lang="en-US" sz="2200" dirty="0">
                <a:ea typeface="+mn-lt"/>
                <a:cs typeface="+mn-lt"/>
              </a:rPr>
              <a:t>Mark success/failed launches for each site on the map: This task aims to enhance the map by adding markers that represent the success or failure of each launch from a specific site. It provides a quick visual overview of the launch success rates at different sites.</a:t>
            </a:r>
            <a:endParaRPr lang="en-US" dirty="0"/>
          </a:p>
          <a:p>
            <a:pPr>
              <a:lnSpc>
                <a:spcPct val="100000"/>
              </a:lnSpc>
              <a:spcBef>
                <a:spcPts val="1400"/>
              </a:spcBef>
            </a:pPr>
            <a:r>
              <a:rPr lang="en-US" sz="2200" dirty="0">
                <a:ea typeface="+mn-lt"/>
                <a:cs typeface="+mn-lt"/>
              </a:rPr>
              <a:t>Calculate distances between a launch site and its proximities: This task involves calculating the distances between a launch site and various points of interest such as coastlines, cities, railways, and highways. By visualizing these distances on the map, we can understand how close the launch sites are to these features.</a:t>
            </a:r>
          </a:p>
          <a:p>
            <a:pPr marL="0" indent="0">
              <a:lnSpc>
                <a:spcPct val="100000"/>
              </a:lnSpc>
              <a:spcBef>
                <a:spcPts val="1400"/>
              </a:spcBef>
              <a:buNone/>
            </a:pPr>
            <a:r>
              <a:rPr lang="en-US" sz="2200" dirty="0">
                <a:ea typeface="+mn-lt"/>
                <a:cs typeface="+mn-lt"/>
                <a:hlinkClick r:id="rId3"/>
              </a:rPr>
              <a:t>GitHub URL : Python code for Interactive Map with Folium</a:t>
            </a:r>
            <a:endParaRPr lang="en-US">
              <a:cs typeface="Calibri" panose="020F0502020204030204"/>
            </a:endParaRPr>
          </a:p>
          <a:p>
            <a:pPr>
              <a:lnSpc>
                <a:spcPct val="100000"/>
              </a:lnSpc>
              <a:spcBef>
                <a:spcPts val="1400"/>
              </a:spcBef>
            </a:pPr>
            <a:endParaRPr lang="en-US" sz="2200" dirty="0">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dirty="0"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377" y="1293813"/>
            <a:ext cx="10521950" cy="5486400"/>
          </a:xfrm>
          <a:prstGeom prst="rect">
            <a:avLst/>
          </a:prstGeom>
        </p:spPr>
        <p:txBody>
          <a:bodyPr vert="horz" lIns="91440" tIns="45720" rIns="91440" bIns="45720" rtlCol="0" anchor="t">
            <a:normAutofit fontScale="92500" lnSpcReduction="20000"/>
          </a:bodyPr>
          <a:lstStyle/>
          <a:p>
            <a:endParaRPr lang="en-US" sz="2200" dirty="0">
              <a:ea typeface="+mn-lt"/>
              <a:cs typeface="+mn-lt"/>
            </a:endParaRPr>
          </a:p>
          <a:p>
            <a:r>
              <a:rPr lang="en-US" sz="2200" dirty="0">
                <a:ea typeface="+mn-lt"/>
                <a:cs typeface="+mn-lt"/>
              </a:rPr>
              <a:t>Created App: A Dash application instance called app was set up for building the dashboard.</a:t>
            </a:r>
            <a:endParaRPr lang="en-US" sz="2200" dirty="0">
              <a:solidFill>
                <a:schemeClr val="accent3">
                  <a:lumMod val="25000"/>
                </a:schemeClr>
              </a:solidFill>
              <a:latin typeface="Abadi"/>
            </a:endParaRPr>
          </a:p>
          <a:p>
            <a:r>
              <a:rPr lang="en-US" sz="2200" dirty="0">
                <a:ea typeface="+mn-lt"/>
                <a:cs typeface="+mn-lt"/>
              </a:rPr>
              <a:t>Layout Setup: The dashboard layout was defined using an HTML Div element to structure the components.</a:t>
            </a:r>
            <a:endParaRPr lang="en-US" dirty="0"/>
          </a:p>
          <a:p>
            <a:r>
              <a:rPr lang="en-US" sz="2200" dirty="0">
                <a:ea typeface="+mn-lt"/>
                <a:cs typeface="+mn-lt"/>
              </a:rPr>
              <a:t>Dropdown for Launch Sites: A dropdown list using </a:t>
            </a:r>
            <a:r>
              <a:rPr lang="en-US" sz="2200" dirty="0" err="1">
                <a:ea typeface="+mn-lt"/>
                <a:cs typeface="+mn-lt"/>
              </a:rPr>
              <a:t>dcc.Dropdown</a:t>
            </a:r>
            <a:r>
              <a:rPr lang="en-US" sz="2200" dirty="0">
                <a:ea typeface="+mn-lt"/>
                <a:cs typeface="+mn-lt"/>
              </a:rPr>
              <a:t> was added for users to select launch sites. Options included "All Sites" and specific sites.</a:t>
            </a:r>
            <a:endParaRPr lang="en-US" dirty="0"/>
          </a:p>
          <a:p>
            <a:r>
              <a:rPr lang="en-US" sz="2200" dirty="0">
                <a:ea typeface="+mn-lt"/>
                <a:cs typeface="+mn-lt"/>
              </a:rPr>
              <a:t>Pie Chart for Success: A pie chart (</a:t>
            </a:r>
            <a:r>
              <a:rPr lang="en-US" sz="2200" dirty="0" err="1">
                <a:ea typeface="+mn-lt"/>
                <a:cs typeface="+mn-lt"/>
              </a:rPr>
              <a:t>dcc.Graph</a:t>
            </a:r>
            <a:r>
              <a:rPr lang="en-US" sz="2200" dirty="0">
                <a:ea typeface="+mn-lt"/>
                <a:cs typeface="+mn-lt"/>
              </a:rPr>
              <a:t>) was included to display successful launch counts. A callback was created to update the chart based on selected sites.</a:t>
            </a:r>
            <a:endParaRPr lang="en-US" dirty="0"/>
          </a:p>
          <a:p>
            <a:r>
              <a:rPr lang="en-US" sz="2200" dirty="0">
                <a:ea typeface="+mn-lt"/>
                <a:cs typeface="+mn-lt"/>
              </a:rPr>
              <a:t>Slider for Payload Range: A range slider (</a:t>
            </a:r>
            <a:r>
              <a:rPr lang="en-US" sz="2200" dirty="0" err="1">
                <a:ea typeface="+mn-lt"/>
                <a:cs typeface="+mn-lt"/>
              </a:rPr>
              <a:t>dcc.RangeSlider</a:t>
            </a:r>
            <a:r>
              <a:rPr lang="en-US" sz="2200" dirty="0">
                <a:ea typeface="+mn-lt"/>
                <a:cs typeface="+mn-lt"/>
              </a:rPr>
              <a:t>) was implemented for users to choose payload ranges.</a:t>
            </a:r>
            <a:endParaRPr lang="en-US" dirty="0"/>
          </a:p>
          <a:p>
            <a:r>
              <a:rPr lang="en-US" sz="2200" dirty="0">
                <a:ea typeface="+mn-lt"/>
                <a:cs typeface="+mn-lt"/>
              </a:rPr>
              <a:t>Scatter Chart for Payload vs. Success: A scatter chart (</a:t>
            </a:r>
            <a:r>
              <a:rPr lang="en-US" sz="2200" dirty="0" err="1">
                <a:ea typeface="+mn-lt"/>
                <a:cs typeface="+mn-lt"/>
              </a:rPr>
              <a:t>dcc.Graph</a:t>
            </a:r>
            <a:r>
              <a:rPr lang="en-US" sz="2200" dirty="0">
                <a:ea typeface="+mn-lt"/>
                <a:cs typeface="+mn-lt"/>
              </a:rPr>
              <a:t>) was added to show payload vs. launch success. A callback was created to update it based on selected sites and payload range.</a:t>
            </a:r>
            <a:endParaRPr lang="en-US" dirty="0"/>
          </a:p>
          <a:p>
            <a:r>
              <a:rPr lang="en-US" sz="2200" dirty="0">
                <a:ea typeface="+mn-lt"/>
                <a:cs typeface="+mn-lt"/>
              </a:rPr>
              <a:t>Callback for Charts: Callback functions were created using @app.callback decorator to update pie and scatter charts based on user selections.</a:t>
            </a:r>
            <a:endParaRPr lang="en-US" dirty="0"/>
          </a:p>
          <a:p>
            <a:r>
              <a:rPr lang="en-US" sz="2200" dirty="0">
                <a:ea typeface="+mn-lt"/>
                <a:cs typeface="+mn-lt"/>
              </a:rPr>
              <a:t>Ran the App: The script was run as the main program, and </a:t>
            </a:r>
            <a:r>
              <a:rPr lang="en-US" sz="2200" dirty="0" err="1">
                <a:ea typeface="+mn-lt"/>
                <a:cs typeface="+mn-lt"/>
              </a:rPr>
              <a:t>app.run_server</a:t>
            </a:r>
            <a:r>
              <a:rPr lang="en-US" sz="2200" dirty="0">
                <a:ea typeface="+mn-lt"/>
                <a:cs typeface="+mn-lt"/>
              </a:rPr>
              <a:t>() was used to start the Dash app server.</a:t>
            </a:r>
            <a:endParaRPr lang="en-US" dirty="0">
              <a:ea typeface="+mn-lt"/>
              <a:cs typeface="+mn-lt"/>
            </a:endParaRPr>
          </a:p>
          <a:p>
            <a:pPr marL="0" indent="0">
              <a:buNone/>
            </a:pPr>
            <a:endParaRPr lang="en-US" sz="2200" dirty="0">
              <a:ea typeface="+mn-lt"/>
              <a:cs typeface="+mn-lt"/>
            </a:endParaRPr>
          </a:p>
          <a:p>
            <a:pPr marL="0" indent="0">
              <a:buNone/>
            </a:pPr>
            <a:r>
              <a:rPr lang="en-US" sz="2200" dirty="0">
                <a:ea typeface="+mn-lt"/>
                <a:cs typeface="+mn-lt"/>
                <a:hlinkClick r:id="rId3"/>
              </a:rPr>
              <a:t>GitHub URL : Python code for Interactive Dashboard with Ploty Dash</a:t>
            </a:r>
            <a:endParaRPr lang="en-US">
              <a:ea typeface="Calibri"/>
              <a:cs typeface="Calibri"/>
            </a:endParaRPr>
          </a:p>
          <a:p>
            <a:endParaRPr lang="en-US" sz="2200" dirty="0">
              <a:ea typeface="Calibri"/>
              <a:cs typeface="Calibri"/>
            </a:endParaRPr>
          </a:p>
          <a:p>
            <a:endParaRPr lang="en-US" sz="2200" dirty="0">
              <a:ea typeface="Calibri"/>
              <a:cs typeface="Calibri"/>
            </a:endParaRPr>
          </a:p>
          <a:p>
            <a:endParaRPr lang="en-US"/>
          </a:p>
          <a:p>
            <a:endParaRPr lang="en-US"/>
          </a:p>
          <a:p>
            <a:endParaRPr lang="en-US"/>
          </a:p>
          <a:p>
            <a:endParaRPr lang="en-US">
              <a:solidFill>
                <a:srgbClr val="000000"/>
              </a:solidFill>
              <a:latin typeface="Calibri" panose="020F0502020204030204"/>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dirty="0" smtClean="0"/>
              <a:t>18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3813"/>
            <a:ext cx="10521950" cy="5486400"/>
          </a:xfrm>
          <a:prstGeom prst="rect">
            <a:avLst/>
          </a:prstGeom>
        </p:spPr>
        <p:txBody>
          <a:bodyPr vert="horz" lIns="91440" tIns="45720" rIns="91440" bIns="45720" rtlCol="0" anchor="t">
            <a:normAutofit/>
          </a:bodyPr>
          <a:lstStyle/>
          <a:p>
            <a:endParaRPr lang="en-US" sz="2200" dirty="0">
              <a:ea typeface="+mn-lt"/>
              <a:cs typeface="+mn-lt"/>
            </a:endParaRPr>
          </a:p>
          <a:p>
            <a:endParaRPr lang="en-US">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pie chart with numbers and a few percentages&#10;&#10;Description automatically generated">
            <a:extLst>
              <a:ext uri="{FF2B5EF4-FFF2-40B4-BE49-F238E27FC236}">
                <a16:creationId xmlns:a16="http://schemas.microsoft.com/office/drawing/2014/main" id="{B0950D14-9244-D2E1-613A-AD94A5E1BA1C}"/>
              </a:ext>
            </a:extLst>
          </p:cNvPr>
          <p:cNvPicPr>
            <a:picLocks noChangeAspect="1"/>
          </p:cNvPicPr>
          <p:nvPr/>
        </p:nvPicPr>
        <p:blipFill>
          <a:blip r:embed="rId3"/>
          <a:stretch>
            <a:fillRect/>
          </a:stretch>
        </p:blipFill>
        <p:spPr>
          <a:xfrm>
            <a:off x="914401" y="1495104"/>
            <a:ext cx="4856670" cy="2271905"/>
          </a:xfrm>
          <a:prstGeom prst="rect">
            <a:avLst/>
          </a:prstGeom>
        </p:spPr>
      </p:pic>
      <p:pic>
        <p:nvPicPr>
          <p:cNvPr id="7" name="Picture 6" descr="A pie chart with a red and blue circle&#10;&#10;Description automatically generated">
            <a:extLst>
              <a:ext uri="{FF2B5EF4-FFF2-40B4-BE49-F238E27FC236}">
                <a16:creationId xmlns:a16="http://schemas.microsoft.com/office/drawing/2014/main" id="{CCD34E3B-85A1-EA1A-262F-ED2EF7E63DFA}"/>
              </a:ext>
            </a:extLst>
          </p:cNvPr>
          <p:cNvPicPr>
            <a:picLocks noChangeAspect="1"/>
          </p:cNvPicPr>
          <p:nvPr/>
        </p:nvPicPr>
        <p:blipFill>
          <a:blip r:embed="rId4"/>
          <a:stretch>
            <a:fillRect/>
          </a:stretch>
        </p:blipFill>
        <p:spPr>
          <a:xfrm>
            <a:off x="6866627" y="1388858"/>
            <a:ext cx="4425350" cy="2297488"/>
          </a:xfrm>
          <a:prstGeom prst="rect">
            <a:avLst/>
          </a:prstGeom>
        </p:spPr>
      </p:pic>
      <p:pic>
        <p:nvPicPr>
          <p:cNvPr id="8" name="Picture 7" descr="A graph with colorful circles and numbers&#10;&#10;Description automatically generated">
            <a:extLst>
              <a:ext uri="{FF2B5EF4-FFF2-40B4-BE49-F238E27FC236}">
                <a16:creationId xmlns:a16="http://schemas.microsoft.com/office/drawing/2014/main" id="{5FC3B018-51E2-A6CB-3904-16A6E1D41565}"/>
              </a:ext>
            </a:extLst>
          </p:cNvPr>
          <p:cNvPicPr>
            <a:picLocks noChangeAspect="1"/>
          </p:cNvPicPr>
          <p:nvPr/>
        </p:nvPicPr>
        <p:blipFill>
          <a:blip r:embed="rId5"/>
          <a:stretch>
            <a:fillRect/>
          </a:stretch>
        </p:blipFill>
        <p:spPr>
          <a:xfrm>
            <a:off x="3344175" y="4105572"/>
            <a:ext cx="6064369" cy="2140555"/>
          </a:xfrm>
          <a:prstGeom prst="rect">
            <a:avLst/>
          </a:prstGeom>
        </p:spPr>
      </p:pic>
    </p:spTree>
    <p:extLst>
      <p:ext uri="{BB962C8B-B14F-4D97-AF65-F5344CB8AC3E}">
        <p14:creationId xmlns:p14="http://schemas.microsoft.com/office/powerpoint/2010/main" val="114783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87" y="1365340"/>
            <a:ext cx="10521950" cy="5487987"/>
          </a:xfrm>
          <a:prstGeom prst="rect">
            <a:avLst/>
          </a:prstGeom>
        </p:spPr>
        <p:txBody>
          <a:bodyPr vert="horz" lIns="91440" tIns="45720" rIns="91440" bIns="45720" rtlCol="0" anchor="t">
            <a:noAutofit/>
          </a:bodyPr>
          <a:lstStyle/>
          <a:p>
            <a:pPr marL="0" indent="0">
              <a:buNone/>
            </a:pPr>
            <a:r>
              <a:rPr lang="en-US" sz="1400" dirty="0">
                <a:solidFill>
                  <a:srgbClr val="374151"/>
                </a:solidFill>
                <a:ea typeface="+mn-lt"/>
                <a:cs typeface="+mn-lt"/>
              </a:rPr>
              <a:t>In the process of having built, evaluated, improved, and found the best performing classification model for predicting the success of Space X Falcon 9 first stage landings, the following steps had been taken:</a:t>
            </a:r>
            <a:endParaRPr lang="en-US" sz="1400" dirty="0">
              <a:ea typeface="Calibri" panose="020F0502020204030204"/>
              <a:cs typeface="Calibri" panose="020F0502020204030204"/>
            </a:endParaRPr>
          </a:p>
          <a:p>
            <a:r>
              <a:rPr lang="en-US" sz="1400" b="1" dirty="0">
                <a:ea typeface="+mn-lt"/>
                <a:cs typeface="+mn-lt"/>
              </a:rPr>
              <a:t>Objective Definition</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The goal had been to predict if the first stage of a Falcon 9 rocket would successfully land based on provided data.</a:t>
            </a:r>
            <a:endParaRPr lang="en-US" sz="1400" dirty="0">
              <a:ea typeface="Calibri"/>
              <a:cs typeface="Calibri"/>
            </a:endParaRPr>
          </a:p>
          <a:p>
            <a:r>
              <a:rPr lang="en-US" sz="1400" b="1" dirty="0">
                <a:ea typeface="+mn-lt"/>
                <a:cs typeface="+mn-lt"/>
              </a:rPr>
              <a:t>Data Collection and Preparation</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Data containing various features related to launches and outcomes had been loaded.</a:t>
            </a:r>
            <a:endParaRPr lang="en-US" sz="1400" dirty="0">
              <a:ea typeface="Calibri"/>
              <a:cs typeface="Calibri"/>
            </a:endParaRPr>
          </a:p>
          <a:p>
            <a:pPr lvl="1"/>
            <a:r>
              <a:rPr lang="en-US" sz="1400" dirty="0">
                <a:solidFill>
                  <a:srgbClr val="374151"/>
                </a:solidFill>
                <a:ea typeface="+mn-lt"/>
                <a:cs typeface="+mn-lt"/>
              </a:rPr>
              <a:t>Features had been standardized for consistent processing.</a:t>
            </a:r>
            <a:endParaRPr lang="en-US" sz="1400" dirty="0">
              <a:ea typeface="Calibri"/>
              <a:cs typeface="Calibri"/>
            </a:endParaRPr>
          </a:p>
          <a:p>
            <a:r>
              <a:rPr lang="en-US" sz="1400" b="1" dirty="0">
                <a:ea typeface="+mn-lt"/>
                <a:cs typeface="+mn-lt"/>
              </a:rPr>
              <a:t>Data Splitting</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The dataset had been split into training and testing sets to validate model performance.</a:t>
            </a:r>
            <a:endParaRPr lang="en-US" sz="1400" dirty="0">
              <a:ea typeface="Calibri"/>
              <a:cs typeface="Calibri"/>
            </a:endParaRPr>
          </a:p>
          <a:p>
            <a:r>
              <a:rPr lang="en-US" sz="1400" b="1" dirty="0">
                <a:ea typeface="+mn-lt"/>
                <a:cs typeface="+mn-lt"/>
              </a:rPr>
              <a:t>Model Selection and Tuning</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Different classification algorithms had been considered: Logistic Regression, Support Vector Machine, Decision Tree, and K Nearest Neighbors.</a:t>
            </a:r>
            <a:endParaRPr lang="en-US" sz="1400" dirty="0">
              <a:ea typeface="Calibri"/>
              <a:cs typeface="Calibri"/>
            </a:endParaRPr>
          </a:p>
          <a:p>
            <a:pPr lvl="1"/>
            <a:r>
              <a:rPr lang="en-US" sz="1400" err="1">
                <a:solidFill>
                  <a:srgbClr val="374151"/>
                </a:solidFill>
                <a:ea typeface="+mn-lt"/>
                <a:cs typeface="+mn-lt"/>
              </a:rPr>
              <a:t>GridSearchCV</a:t>
            </a:r>
            <a:r>
              <a:rPr lang="en-US" sz="1400" dirty="0">
                <a:solidFill>
                  <a:srgbClr val="374151"/>
                </a:solidFill>
                <a:ea typeface="+mn-lt"/>
                <a:cs typeface="+mn-lt"/>
              </a:rPr>
              <a:t> had been used to tune hyperparameters for each algorithm to improve performance.</a:t>
            </a:r>
            <a:endParaRPr lang="en-US" sz="1400" dirty="0">
              <a:ea typeface="Calibri"/>
              <a:cs typeface="Calibri"/>
            </a:endParaRPr>
          </a:p>
          <a:p>
            <a:r>
              <a:rPr lang="en-US" sz="1400" b="1" dirty="0">
                <a:ea typeface="+mn-lt"/>
                <a:cs typeface="+mn-lt"/>
              </a:rPr>
              <a:t>Model Training and Evaluation</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Models had been trained on the training dataset using the tuned hyperparameters.</a:t>
            </a:r>
            <a:endParaRPr lang="en-US" sz="1400" dirty="0">
              <a:ea typeface="Calibri"/>
              <a:cs typeface="Calibri"/>
            </a:endParaRPr>
          </a:p>
          <a:p>
            <a:pPr lvl="1"/>
            <a:r>
              <a:rPr lang="en-US" sz="1400" dirty="0">
                <a:solidFill>
                  <a:srgbClr val="374151"/>
                </a:solidFill>
                <a:ea typeface="+mn-lt"/>
                <a:cs typeface="+mn-lt"/>
              </a:rPr>
              <a:t>Model accuracy had been evaluated using cross-validation scores.</a:t>
            </a:r>
            <a:endParaRPr lang="en-US" sz="1400" dirty="0">
              <a:ea typeface="Calibri"/>
              <a:cs typeface="Calibri"/>
            </a:endParaRPr>
          </a:p>
          <a:p>
            <a:r>
              <a:rPr lang="en-US" sz="1400" b="1" dirty="0">
                <a:ea typeface="+mn-lt"/>
                <a:cs typeface="+mn-lt"/>
              </a:rPr>
              <a:t>Model Comparison and Selection</a:t>
            </a:r>
            <a:r>
              <a:rPr lang="en-US" sz="1400" dirty="0">
                <a:solidFill>
                  <a:srgbClr val="374151"/>
                </a:solidFill>
                <a:ea typeface="+mn-lt"/>
                <a:cs typeface="+mn-lt"/>
              </a:rPr>
              <a:t>:</a:t>
            </a:r>
            <a:endParaRPr lang="en-US" sz="1400" dirty="0">
              <a:ea typeface="Calibri"/>
              <a:cs typeface="Calibri"/>
            </a:endParaRPr>
          </a:p>
          <a:p>
            <a:pPr lvl="1"/>
            <a:r>
              <a:rPr lang="en-US" sz="1400" dirty="0">
                <a:solidFill>
                  <a:srgbClr val="374151"/>
                </a:solidFill>
                <a:ea typeface="+mn-lt"/>
                <a:cs typeface="+mn-lt"/>
              </a:rPr>
              <a:t>The performance of each model had been compared using their cross-validation scores.</a:t>
            </a:r>
            <a:endParaRPr lang="en-US" sz="1400" dirty="0">
              <a:ea typeface="Calibri"/>
              <a:cs typeface="Calibri"/>
            </a:endParaRPr>
          </a:p>
          <a:p>
            <a:pPr lvl="1"/>
            <a:r>
              <a:rPr lang="en-US" sz="1400" dirty="0">
                <a:solidFill>
                  <a:srgbClr val="374151"/>
                </a:solidFill>
                <a:ea typeface="+mn-lt"/>
                <a:cs typeface="+mn-lt"/>
              </a:rPr>
              <a:t>The model with the highest accuracy had been selected as the best performing model.</a:t>
            </a:r>
            <a:endParaRPr lang="en-US" sz="1400" dirty="0">
              <a:ea typeface="Calibri"/>
              <a:cs typeface="Calibri"/>
            </a:endParaRPr>
          </a:p>
          <a:p>
            <a:endParaRPr lang="en-US" sz="1400" dirty="0">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dirty="0"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94917" y="279858"/>
            <a:ext cx="4664016" cy="66406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 </a:t>
            </a:r>
            <a:r>
              <a:rPr lang="en-US" sz="4400" dirty="0">
                <a:solidFill>
                  <a:schemeClr val="bg1"/>
                </a:solidFill>
                <a:latin typeface="Abadi"/>
              </a:rPr>
              <a:t>Table of Contents</a:t>
            </a:r>
          </a:p>
        </p:txBody>
      </p:sp>
      <p:graphicFrame>
        <p:nvGraphicFramePr>
          <p:cNvPr id="21" name="Content Placeholder 2">
            <a:extLst>
              <a:ext uri="{FF2B5EF4-FFF2-40B4-BE49-F238E27FC236}">
                <a16:creationId xmlns:a16="http://schemas.microsoft.com/office/drawing/2014/main" id="{66C591C9-8949-3D14-5967-FC58AC55982B}"/>
              </a:ext>
            </a:extLst>
          </p:cNvPr>
          <p:cNvGraphicFramePr/>
          <p:nvPr>
            <p:extLst>
              <p:ext uri="{D42A27DB-BD31-4B8C-83A1-F6EECF244321}">
                <p14:modId xmlns:p14="http://schemas.microsoft.com/office/powerpoint/2010/main" val="2888467970"/>
              </p:ext>
            </p:extLst>
          </p:nvPr>
        </p:nvGraphicFramePr>
        <p:xfrm>
          <a:off x="498621" y="1106826"/>
          <a:ext cx="4175048" cy="5534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dirty="0" smtClean="0"/>
              <a:t>20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1350963"/>
            <a:ext cx="10521950" cy="5502275"/>
          </a:xfrm>
          <a:prstGeom prst="rect">
            <a:avLst/>
          </a:prstGeom>
        </p:spPr>
        <p:txBody>
          <a:bodyPr lIns="91440" tIns="45720" rIns="91440" bIns="45720" anchor="t">
            <a:normAutofit/>
          </a:bodyPr>
          <a:lstStyle/>
          <a:p>
            <a:endParaRPr lang="en-US" sz="1200" dirty="0">
              <a:solidFill>
                <a:srgbClr val="374151"/>
              </a:solidFill>
              <a:ea typeface="Calibri"/>
              <a:cs typeface="Calibri"/>
            </a:endParaRPr>
          </a:p>
          <a:p>
            <a:r>
              <a:rPr lang="en-US" sz="1200" b="1" dirty="0">
                <a:ea typeface="+mn-lt"/>
                <a:cs typeface="+mn-lt"/>
              </a:rPr>
              <a:t>Confusion Matrix Analysis</a:t>
            </a:r>
            <a:r>
              <a:rPr lang="en-US" sz="1200" dirty="0">
                <a:solidFill>
                  <a:srgbClr val="374151"/>
                </a:solidFill>
                <a:ea typeface="+mn-lt"/>
                <a:cs typeface="+mn-lt"/>
              </a:rPr>
              <a:t>:</a:t>
            </a:r>
            <a:endParaRPr lang="en-US" dirty="0"/>
          </a:p>
          <a:p>
            <a:pPr lvl="1"/>
            <a:r>
              <a:rPr lang="en-US" sz="1200" dirty="0">
                <a:solidFill>
                  <a:srgbClr val="374151"/>
                </a:solidFill>
                <a:ea typeface="+mn-lt"/>
                <a:cs typeface="+mn-lt"/>
              </a:rPr>
              <a:t>Confusion matrices had been plotted for each model on the test dataset.</a:t>
            </a:r>
            <a:endParaRPr lang="en-US" dirty="0"/>
          </a:p>
          <a:p>
            <a:pPr lvl="1"/>
            <a:r>
              <a:rPr lang="en-US" sz="1200" dirty="0">
                <a:solidFill>
                  <a:srgbClr val="374151"/>
                </a:solidFill>
                <a:ea typeface="+mn-lt"/>
                <a:cs typeface="+mn-lt"/>
              </a:rPr>
              <a:t>These matrices had shown how well the models had been predicting each class (landed or not landed).</a:t>
            </a:r>
            <a:endParaRPr lang="en-US" dirty="0"/>
          </a:p>
          <a:p>
            <a:r>
              <a:rPr lang="en-US" sz="1200" b="1" dirty="0">
                <a:ea typeface="+mn-lt"/>
                <a:cs typeface="+mn-lt"/>
              </a:rPr>
              <a:t>Final Model Selection and Parameters</a:t>
            </a:r>
            <a:r>
              <a:rPr lang="en-US" sz="1200" dirty="0">
                <a:solidFill>
                  <a:srgbClr val="374151"/>
                </a:solidFill>
                <a:ea typeface="+mn-lt"/>
                <a:cs typeface="+mn-lt"/>
              </a:rPr>
              <a:t>:</a:t>
            </a:r>
            <a:endParaRPr lang="en-US" dirty="0"/>
          </a:p>
          <a:p>
            <a:pPr lvl="1"/>
            <a:r>
              <a:rPr lang="en-US" sz="1200" dirty="0">
                <a:solidFill>
                  <a:srgbClr val="374151"/>
                </a:solidFill>
                <a:ea typeface="+mn-lt"/>
                <a:cs typeface="+mn-lt"/>
              </a:rPr>
              <a:t>The Decision Tree model had been identified as the best performing model with the highest accuracy.</a:t>
            </a:r>
            <a:endParaRPr lang="en-US" dirty="0"/>
          </a:p>
          <a:p>
            <a:pPr lvl="1"/>
            <a:r>
              <a:rPr lang="en-US" sz="1200" dirty="0">
                <a:solidFill>
                  <a:srgbClr val="374151"/>
                </a:solidFill>
                <a:ea typeface="+mn-lt"/>
                <a:cs typeface="+mn-lt"/>
              </a:rPr>
              <a:t>The best hyperparameters for the Decision Tree model had been identified.</a:t>
            </a:r>
            <a:endParaRPr lang="en-US" dirty="0"/>
          </a:p>
          <a:p>
            <a:r>
              <a:rPr lang="en-US" sz="1200" b="1" dirty="0">
                <a:ea typeface="+mn-lt"/>
                <a:cs typeface="+mn-lt"/>
              </a:rPr>
              <a:t>Model Performance on Test Data</a:t>
            </a:r>
            <a:r>
              <a:rPr lang="en-US" sz="1200" dirty="0">
                <a:solidFill>
                  <a:srgbClr val="374151"/>
                </a:solidFill>
                <a:ea typeface="+mn-lt"/>
                <a:cs typeface="+mn-lt"/>
              </a:rPr>
              <a:t>:</a:t>
            </a:r>
            <a:endParaRPr lang="en-US" dirty="0"/>
          </a:p>
          <a:p>
            <a:pPr lvl="1"/>
            <a:r>
              <a:rPr lang="en-US" sz="1200" dirty="0">
                <a:solidFill>
                  <a:srgbClr val="374151"/>
                </a:solidFill>
                <a:ea typeface="+mn-lt"/>
                <a:cs typeface="+mn-lt"/>
              </a:rPr>
              <a:t>The selected Decision Tree model had been evaluated on the test dataset to calculate its accuracy.</a:t>
            </a:r>
            <a:endParaRPr lang="en-US" dirty="0"/>
          </a:p>
          <a:p>
            <a:r>
              <a:rPr lang="en-US" sz="1200" b="1" dirty="0">
                <a:ea typeface="+mn-lt"/>
                <a:cs typeface="+mn-lt"/>
              </a:rPr>
              <a:t>Best Method Determination</a:t>
            </a:r>
            <a:r>
              <a:rPr lang="en-US" sz="1200" dirty="0">
                <a:solidFill>
                  <a:srgbClr val="374151"/>
                </a:solidFill>
                <a:ea typeface="+mn-lt"/>
                <a:cs typeface="+mn-lt"/>
              </a:rPr>
              <a:t>:</a:t>
            </a:r>
            <a:endParaRPr lang="en-US" dirty="0"/>
          </a:p>
          <a:p>
            <a:pPr lvl="1"/>
            <a:r>
              <a:rPr lang="en-US" sz="1200" dirty="0">
                <a:solidFill>
                  <a:srgbClr val="374151"/>
                </a:solidFill>
                <a:ea typeface="+mn-lt"/>
                <a:cs typeface="+mn-lt"/>
              </a:rPr>
              <a:t>The performance scores of all models had been compared.</a:t>
            </a:r>
            <a:endParaRPr lang="en-US" dirty="0"/>
          </a:p>
          <a:p>
            <a:pPr lvl="1"/>
            <a:r>
              <a:rPr lang="en-US" sz="1200" dirty="0">
                <a:solidFill>
                  <a:srgbClr val="374151"/>
                </a:solidFill>
                <a:ea typeface="+mn-lt"/>
                <a:cs typeface="+mn-lt"/>
              </a:rPr>
              <a:t>The Decision Tree model had been identified as the best method with the highest accuracy.</a:t>
            </a:r>
            <a:endParaRPr lang="en-US" dirty="0"/>
          </a:p>
          <a:p>
            <a:pPr lvl="1"/>
            <a:r>
              <a:rPr lang="en-US" sz="1200" dirty="0">
                <a:solidFill>
                  <a:srgbClr val="374151"/>
                </a:solidFill>
                <a:ea typeface="+mn-lt"/>
                <a:cs typeface="+mn-lt"/>
              </a:rPr>
              <a:t>The hyperparameters of the best model had been displayed.</a:t>
            </a:r>
            <a:endParaRPr lang="en-US" dirty="0"/>
          </a:p>
          <a:p>
            <a:pPr lvl="1"/>
            <a:r>
              <a:rPr lang="en-US" sz="1200" dirty="0">
                <a:solidFill>
                  <a:srgbClr val="374151"/>
                </a:solidFill>
                <a:ea typeface="+mn-lt"/>
                <a:cs typeface="+mn-lt"/>
              </a:rPr>
              <a:t>Overall, the model development process had involved selecting multiple classification algorithms, tuning their hyperparameters, evaluating their performance, and selecting the best performing model based on accuracy. The Decision Tree model had emerged as the most accurate method for predicting the success of Space X Falcon 9 first stage landings.</a:t>
            </a:r>
            <a:endParaRPr lang="en-US" dirty="0">
              <a:ea typeface="+mn-lt"/>
              <a:cs typeface="+mn-lt"/>
            </a:endParaRPr>
          </a:p>
          <a:p>
            <a:pPr marL="457200" lvl="1" indent="0">
              <a:buNone/>
            </a:pPr>
            <a:endParaRPr lang="en-US" sz="1200" dirty="0">
              <a:ea typeface="+mn-lt"/>
              <a:cs typeface="+mn-lt"/>
            </a:endParaRPr>
          </a:p>
          <a:p>
            <a:pPr marL="457200" lvl="1" indent="0">
              <a:buNone/>
            </a:pPr>
            <a:r>
              <a:rPr lang="en-US" sz="1200" dirty="0">
                <a:ea typeface="+mn-lt"/>
                <a:cs typeface="+mn-lt"/>
              </a:rPr>
              <a:t>The process had iterated over steps like model selection, tuning, and evaluation until the best model had been identified. The selected model had then been evaluated on test data, and the best method had been determined based on its accuracy.</a:t>
            </a:r>
            <a:endParaRPr lang="en-US">
              <a:ea typeface="Calibri"/>
              <a:cs typeface="Calibri"/>
            </a:endParaRPr>
          </a:p>
          <a:p>
            <a:pPr marL="457200" lvl="1" indent="0">
              <a:buNone/>
            </a:pPr>
            <a:endParaRPr lang="en-US" sz="1200" dirty="0">
              <a:solidFill>
                <a:srgbClr val="000000"/>
              </a:solidFill>
              <a:latin typeface="Calibri"/>
              <a:ea typeface="Calibri"/>
              <a:cs typeface="Calibri"/>
            </a:endParaRPr>
          </a:p>
          <a:p>
            <a:pPr marL="457200" lvl="1" indent="0">
              <a:buNone/>
            </a:pPr>
            <a:endParaRPr lang="en-US" sz="1200" dirty="0">
              <a:solidFill>
                <a:srgbClr val="000000"/>
              </a:solidFill>
              <a:latin typeface="Calibri"/>
              <a:ea typeface="Calibri"/>
              <a:cs typeface="Calibri"/>
            </a:endParaRPr>
          </a:p>
          <a:p>
            <a:pPr>
              <a:lnSpc>
                <a:spcPct val="100000"/>
              </a:lnSpc>
              <a:spcBef>
                <a:spcPts val="1400"/>
              </a:spcBef>
            </a:pPr>
            <a:r>
              <a:rPr lang="en-US" sz="2200" dirty="0">
                <a:solidFill>
                  <a:srgbClr val="292929"/>
                </a:solidFill>
                <a:latin typeface="Abadi"/>
                <a:ea typeface="Calibri"/>
                <a:cs typeface="Calibri"/>
                <a:hlinkClick r:id="rId3"/>
              </a:rPr>
              <a:t>GitHub URL : Machine Learning Prediction -  Python Code</a:t>
            </a:r>
            <a:endParaRPr lang="en-US" sz="2200" dirty="0">
              <a:solidFill>
                <a:srgbClr val="292929"/>
              </a:solidFill>
              <a:latin typeface="Abadi"/>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09263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32884"/>
            <a:ext cx="10447404" cy="55323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solidFill>
                  <a:srgbClr val="374151"/>
                </a:solidFill>
                <a:latin typeface="+mn-lt"/>
                <a:ea typeface="+mn-lt"/>
                <a:cs typeface="+mn-lt"/>
              </a:rPr>
              <a:t>Overview</a:t>
            </a:r>
          </a:p>
          <a:p>
            <a:pPr marL="0" indent="0">
              <a:buNone/>
            </a:pPr>
            <a:endParaRPr lang="en-US" sz="1600" dirty="0">
              <a:solidFill>
                <a:srgbClr val="374151"/>
              </a:solidFill>
              <a:latin typeface="+mn-lt"/>
              <a:ea typeface="+mn-lt"/>
              <a:cs typeface="+mn-lt"/>
            </a:endParaRPr>
          </a:p>
          <a:p>
            <a:pPr marL="0" indent="0">
              <a:buNone/>
            </a:pPr>
            <a:r>
              <a:rPr lang="en-US" sz="1600" dirty="0">
                <a:solidFill>
                  <a:srgbClr val="374151"/>
                </a:solidFill>
                <a:latin typeface="+mn-lt"/>
                <a:ea typeface="+mn-lt"/>
                <a:cs typeface="+mn-lt"/>
              </a:rPr>
              <a:t>The results of the findings from the SpaceX Falcon 9 First Stage Landing Prediction are as follows: </a:t>
            </a:r>
            <a:endParaRPr lang="en-US" dirty="0"/>
          </a:p>
          <a:p>
            <a:endParaRPr lang="en-US" sz="1600" dirty="0">
              <a:solidFill>
                <a:srgbClr val="374151"/>
              </a:solidFill>
              <a:latin typeface="+mn-lt"/>
              <a:ea typeface="+mn-lt"/>
              <a:cs typeface="+mn-lt"/>
            </a:endParaRPr>
          </a:p>
          <a:p>
            <a:r>
              <a:rPr lang="en-US" sz="1600" dirty="0">
                <a:solidFill>
                  <a:srgbClr val="374151"/>
                </a:solidFill>
                <a:latin typeface="+mn-lt"/>
                <a:ea typeface="+mn-lt"/>
                <a:cs typeface="+mn-lt"/>
              </a:rPr>
              <a:t>As the flight number increases, the first stage is more likely to land successfully. </a:t>
            </a:r>
            <a:endParaRPr lang="en-US" dirty="0"/>
          </a:p>
          <a:p>
            <a:r>
              <a:rPr lang="en-US" sz="1600" dirty="0">
                <a:solidFill>
                  <a:srgbClr val="374151"/>
                </a:solidFill>
                <a:latin typeface="+mn-lt"/>
                <a:ea typeface="+mn-lt"/>
                <a:cs typeface="+mn-lt"/>
              </a:rPr>
              <a:t>Payload mass influences landing success; heavier payloads tend to have a lower success rate. </a:t>
            </a:r>
          </a:p>
          <a:p>
            <a:r>
              <a:rPr lang="en-US" sz="1600" dirty="0">
                <a:solidFill>
                  <a:srgbClr val="374151"/>
                </a:solidFill>
                <a:latin typeface="+mn-lt"/>
                <a:ea typeface="+mn-lt"/>
                <a:cs typeface="+mn-lt"/>
              </a:rPr>
              <a:t>Different launch sites have varying success rates. CCAFS LC-40 has a success rate of 60%, while KSC LC-39A and VAFB SLC 4E have a success rate of 77%. </a:t>
            </a:r>
          </a:p>
          <a:p>
            <a:r>
              <a:rPr lang="en-US" sz="1600" dirty="0">
                <a:solidFill>
                  <a:srgbClr val="374151"/>
                </a:solidFill>
                <a:latin typeface="+mn-lt"/>
                <a:ea typeface="+mn-lt"/>
                <a:cs typeface="+mn-lt"/>
              </a:rPr>
              <a:t>Success rates also differ based on the orbit type. Orbits like ES-L1, GEO, HEO, and SSO have higher success rates. </a:t>
            </a:r>
          </a:p>
          <a:p>
            <a:r>
              <a:rPr lang="en-US" sz="1600" dirty="0">
                <a:solidFill>
                  <a:srgbClr val="374151"/>
                </a:solidFill>
                <a:latin typeface="+mn-lt"/>
                <a:ea typeface="+mn-lt"/>
                <a:cs typeface="+mn-lt"/>
              </a:rPr>
              <a:t>In LEO orbit, the success appears related to the number of flights. </a:t>
            </a:r>
          </a:p>
          <a:p>
            <a:r>
              <a:rPr lang="en-US" sz="1600" dirty="0">
                <a:solidFill>
                  <a:srgbClr val="374151"/>
                </a:solidFill>
                <a:latin typeface="+mn-lt"/>
                <a:ea typeface="+mn-lt"/>
                <a:cs typeface="+mn-lt"/>
              </a:rPr>
              <a:t>Success rates have increased since 2013. </a:t>
            </a:r>
          </a:p>
          <a:p>
            <a:r>
              <a:rPr lang="en-US" sz="1600" dirty="0">
                <a:solidFill>
                  <a:srgbClr val="374151"/>
                </a:solidFill>
                <a:latin typeface="+mn-lt"/>
                <a:ea typeface="+mn-lt"/>
                <a:cs typeface="+mn-lt"/>
              </a:rPr>
              <a:t>The performance of the models was quite comparable on the test set, with the decision tree model demonstrating a slightly superior performance.</a:t>
            </a:r>
          </a:p>
          <a:p>
            <a:endParaRPr lang="en-US" sz="1600" dirty="0">
              <a:solidFill>
                <a:srgbClr val="374151"/>
              </a:solidFill>
              <a:latin typeface="Calibri" panose="020F0502020204030204"/>
              <a:cs typeface="Calibri" panose="020F0502020204030204"/>
            </a:endParaRPr>
          </a:p>
          <a:p>
            <a:endParaRPr lang="en-US" sz="1600" dirty="0">
              <a:solidFill>
                <a:srgbClr val="374151"/>
              </a:solidFill>
              <a:latin typeface="Calibri" panose="020F0502020204030204"/>
              <a:cs typeface="Calibri" panose="020F0502020204030204"/>
            </a:endParaRPr>
          </a:p>
          <a:p>
            <a:pPr marL="0" indent="0">
              <a:buNone/>
            </a:pP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dirty="0" smtClean="0"/>
              <a:t>21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79394" y="1070800"/>
            <a:ext cx="3939688" cy="558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8000" kern="1200">
                <a:solidFill>
                  <a:schemeClr val="tx1"/>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tx1">
                    <a:alpha val="60000"/>
                  </a:schemeClr>
                </a:solidFill>
              </a:rPr>
              <a:pPr>
                <a:spcAft>
                  <a:spcPts val="600"/>
                </a:spcAft>
              </a:pPr>
              <a:t>22</a:t>
            </a:fld>
            <a:endParaRPr lang="en-US">
              <a:solidFill>
                <a:schemeClr val="tx1">
                  <a:alpha val="60000"/>
                </a:schemeClr>
              </a:solidFill>
            </a:endParaRPr>
          </a:p>
        </p:txBody>
      </p:sp>
      <p:cxnSp>
        <p:nvCxnSpPr>
          <p:cNvPr id="16" name="Straight Connector 1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421F315C-1D9A-0BF6-98DF-30C17BFAFAC2}"/>
              </a:ext>
            </a:extLst>
          </p:cNvPr>
          <p:cNvGraphicFramePr/>
          <p:nvPr>
            <p:extLst>
              <p:ext uri="{D42A27DB-BD31-4B8C-83A1-F6EECF244321}">
                <p14:modId xmlns:p14="http://schemas.microsoft.com/office/powerpoint/2010/main" val="396735053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223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912989" y="4715104"/>
            <a:ext cx="4001458" cy="1569660"/>
          </a:xfrm>
          <a:prstGeom prst="rect">
            <a:avLst/>
          </a:prstGeom>
          <a:noFill/>
        </p:spPr>
        <p:txBody>
          <a:bodyPr wrap="square" lIns="91440" tIns="45720" rIns="91440" bIns="45720" rtlCol="0" anchor="t">
            <a:spAutoFit/>
          </a:bodyPr>
          <a:lstStyle/>
          <a:p>
            <a:r>
              <a:rPr lang="en-US" sz="4800" b="1" dirty="0">
                <a:solidFill>
                  <a:schemeClr val="bg1"/>
                </a:solidFill>
                <a:cs typeface="Calibri"/>
              </a:rPr>
              <a:t>Insights Drawn from EDA</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7019" y="4544384"/>
            <a:ext cx="10401300" cy="1943100"/>
          </a:xfrm>
          <a:prstGeom prst="rect">
            <a:avLst/>
          </a:prstGeom>
        </p:spPr>
        <p:txBody>
          <a:bodyPr lIns="91440" tIns="45720" rIns="91440" bIns="45720" anchor="t">
            <a:normAutofit/>
          </a:bodyPr>
          <a:lstStyle/>
          <a:p>
            <a:pPr marL="0" indent="0">
              <a:lnSpc>
                <a:spcPct val="100000"/>
              </a:lnSpc>
              <a:spcBef>
                <a:spcPts val="1400"/>
              </a:spcBef>
              <a:buNone/>
            </a:pPr>
            <a:r>
              <a:rPr lang="en-CA" sz="1600" dirty="0">
                <a:solidFill>
                  <a:srgbClr val="374151"/>
                </a:solidFill>
                <a:ea typeface="+mn-lt"/>
                <a:cs typeface="+mn-lt"/>
              </a:rPr>
              <a:t>Flight Number on the x-axis and Launch Site on the y-axis, with colors indicating success(1) or failure(0). This plot highlights the success rates of different launch sites.  </a:t>
            </a:r>
            <a:endParaRPr lang="en-US" sz="1600" dirty="0">
              <a:solidFill>
                <a:srgbClr val="292929"/>
              </a:solidFill>
              <a:latin typeface="Abadi" panose="020B0604020104020204" pitchFamily="34" charset="0"/>
              <a:ea typeface="+mn-lt"/>
              <a:cs typeface="+mn-lt"/>
            </a:endParaRPr>
          </a:p>
          <a:p>
            <a:pPr marL="0" indent="0">
              <a:lnSpc>
                <a:spcPct val="100000"/>
              </a:lnSpc>
              <a:spcBef>
                <a:spcPts val="1400"/>
              </a:spcBef>
              <a:buNone/>
            </a:pPr>
            <a:r>
              <a:rPr lang="en-CA" sz="1600" dirty="0">
                <a:ea typeface="+mn-lt"/>
                <a:cs typeface="+mn-lt"/>
              </a:rPr>
              <a:t>The majority of the launches were executed from CCAFS SLC 40.</a:t>
            </a:r>
            <a:endParaRPr lang="en-CA" dirty="0"/>
          </a:p>
          <a:p>
            <a:pPr marL="0" indent="0">
              <a:lnSpc>
                <a:spcPct val="100000"/>
              </a:lnSpc>
              <a:spcBef>
                <a:spcPts val="1400"/>
              </a:spcBef>
              <a:buNone/>
            </a:pPr>
            <a:r>
              <a:rPr lang="en-CA" sz="1600" dirty="0">
                <a:ea typeface="+mn-lt"/>
                <a:cs typeface="+mn-lt"/>
              </a:rPr>
              <a:t>The success rate at CCAFS LC-40 stands at 60%, whereas KSC LC-39A and VAFB SLC 4E exhibit success rates of 77%.</a:t>
            </a:r>
          </a:p>
          <a:p>
            <a:pPr marL="0" indent="0">
              <a:lnSpc>
                <a:spcPct val="100000"/>
              </a:lnSpc>
              <a:spcBef>
                <a:spcPts val="1400"/>
              </a:spcBef>
              <a:buNone/>
            </a:pPr>
            <a:r>
              <a:rPr lang="en-CA" sz="1600" dirty="0">
                <a:ea typeface="+mn-lt"/>
                <a:cs typeface="+mn-lt"/>
              </a:rPr>
              <a:t>The success rate of launches exhibited an improvement compared to the outcomes of earlier launch attempts.</a:t>
            </a:r>
            <a:endParaRPr lang="en-CA" dirty="0"/>
          </a:p>
          <a:p>
            <a:pPr marL="0" indent="0">
              <a:lnSpc>
                <a:spcPct val="100000"/>
              </a:lnSpc>
              <a:spcBef>
                <a:spcPts val="1400"/>
              </a:spcBef>
              <a:buNone/>
            </a:pPr>
            <a:endParaRPr lang="en-CA" sz="1600" dirty="0">
              <a:cs typeface="Calibri"/>
            </a:endParaRPr>
          </a:p>
          <a:p>
            <a:pPr marL="0" indent="0">
              <a:lnSpc>
                <a:spcPct val="100000"/>
              </a:lnSpc>
              <a:spcBef>
                <a:spcPts val="1400"/>
              </a:spcBef>
              <a:buNone/>
            </a:pPr>
            <a:endParaRPr lang="en-CA" sz="1600" dirty="0">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descr="A graph of flight number&#10;&#10;Description automatically generated">
            <a:extLst>
              <a:ext uri="{FF2B5EF4-FFF2-40B4-BE49-F238E27FC236}">
                <a16:creationId xmlns:a16="http://schemas.microsoft.com/office/drawing/2014/main" id="{D45EAAB8-0C30-7F12-7832-7EC2E52DDE9F}"/>
              </a:ext>
            </a:extLst>
          </p:cNvPr>
          <p:cNvPicPr>
            <a:picLocks noChangeAspect="1"/>
          </p:cNvPicPr>
          <p:nvPr/>
        </p:nvPicPr>
        <p:blipFill>
          <a:blip r:embed="rId3"/>
          <a:stretch>
            <a:fillRect/>
          </a:stretch>
        </p:blipFill>
        <p:spPr>
          <a:xfrm>
            <a:off x="871268" y="1549974"/>
            <a:ext cx="10420709" cy="27803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5736" y="4543066"/>
            <a:ext cx="10517188" cy="1281113"/>
          </a:xfrm>
          <a:prstGeom prst="rect">
            <a:avLst/>
          </a:prstGeom>
        </p:spPr>
        <p:txBody>
          <a:bodyPr lIns="91440" tIns="45720" rIns="91440" bIns="45720" anchor="t">
            <a:normAutofit/>
          </a:bodyPr>
          <a:lstStyle/>
          <a:p>
            <a:pPr>
              <a:lnSpc>
                <a:spcPct val="100000"/>
              </a:lnSpc>
              <a:spcBef>
                <a:spcPts val="1400"/>
              </a:spcBef>
            </a:pPr>
            <a:r>
              <a:rPr lang="en-CA" sz="1400" dirty="0">
                <a:solidFill>
                  <a:srgbClr val="374151"/>
                </a:solidFill>
                <a:ea typeface="+mn-lt"/>
                <a:cs typeface="+mn-lt"/>
              </a:rPr>
              <a:t>It is observed that for the VAFB-SLC launch site, there are no launches with heavy payload masses (greater than 10000 kg).</a:t>
            </a:r>
          </a:p>
          <a:p>
            <a:pPr>
              <a:lnSpc>
                <a:spcPct val="100000"/>
              </a:lnSpc>
              <a:spcBef>
                <a:spcPts val="1400"/>
              </a:spcBef>
            </a:pPr>
            <a:r>
              <a:rPr lang="en-CA" sz="1400" dirty="0">
                <a:ea typeface="+mn-lt"/>
                <a:cs typeface="+mn-lt"/>
              </a:rPr>
              <a:t>Many launches that involve payloads greater than 7000 kg experience a relatively high rate of success during the launch process.</a:t>
            </a:r>
            <a:endParaRPr lang="en-CA" sz="1400" dirty="0">
              <a:solidFill>
                <a:srgbClr val="374151"/>
              </a:solidFill>
              <a:latin typeface="Calibri"/>
              <a:ea typeface="Calibri"/>
              <a:cs typeface="Calibri"/>
            </a:endParaRPr>
          </a:p>
          <a:p>
            <a:pPr>
              <a:lnSpc>
                <a:spcPct val="100000"/>
              </a:lnSpc>
              <a:spcBef>
                <a:spcPts val="1400"/>
              </a:spcBef>
            </a:pPr>
            <a:r>
              <a:rPr lang="en-CA" sz="1400" dirty="0">
                <a:solidFill>
                  <a:srgbClr val="374151"/>
                </a:solidFill>
                <a:ea typeface="+mn-lt"/>
                <a:cs typeface="+mn-lt"/>
              </a:rPr>
              <a:t>The VAFB SLC 4E launch site is not used for payloads exceeding 10000 kg.</a:t>
            </a:r>
            <a:endParaRPr lang="en-CA" sz="1400">
              <a:solidFill>
                <a:srgbClr val="000000"/>
              </a:solidFill>
              <a:latin typeface="Calibri"/>
              <a:ea typeface="Calibri"/>
              <a:cs typeface="Calibri"/>
            </a:endParaRPr>
          </a:p>
          <a:p>
            <a:pPr>
              <a:lnSpc>
                <a:spcPct val="100000"/>
              </a:lnSpc>
              <a:spcBef>
                <a:spcPts val="1400"/>
              </a:spcBef>
            </a:pPr>
            <a:endParaRPr lang="en-CA" sz="1400" dirty="0">
              <a:solidFill>
                <a:srgbClr val="374151"/>
              </a:solidFill>
              <a:latin typeface="Calibri"/>
              <a:ea typeface="Calibr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48F5162-D7EC-B761-5436-1676CFB57718}"/>
              </a:ext>
            </a:extLst>
          </p:cNvPr>
          <p:cNvPicPr>
            <a:picLocks noChangeAspect="1"/>
          </p:cNvPicPr>
          <p:nvPr/>
        </p:nvPicPr>
        <p:blipFill>
          <a:blip r:embed="rId3"/>
          <a:stretch>
            <a:fillRect/>
          </a:stretch>
        </p:blipFill>
        <p:spPr>
          <a:xfrm>
            <a:off x="684363" y="1794388"/>
            <a:ext cx="10521349" cy="22915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08351" y="1708150"/>
            <a:ext cx="4449762" cy="4832350"/>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ES-L1, GEO, HEO, and SSO orbits have higher success rates compared to other orbit types.</a:t>
            </a: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0A97D68D-A2BC-A722-DEE5-7622EB2C6332}"/>
              </a:ext>
            </a:extLst>
          </p:cNvPr>
          <p:cNvPicPr>
            <a:picLocks noChangeAspect="1"/>
          </p:cNvPicPr>
          <p:nvPr/>
        </p:nvPicPr>
        <p:blipFill>
          <a:blip r:embed="rId3"/>
          <a:stretch>
            <a:fillRect/>
          </a:stretch>
        </p:blipFill>
        <p:spPr>
          <a:xfrm>
            <a:off x="770627" y="1593216"/>
            <a:ext cx="5518029" cy="48361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6981" y="4139841"/>
            <a:ext cx="10761663" cy="2662238"/>
          </a:xfrm>
          <a:prstGeom prst="rect">
            <a:avLst/>
          </a:prstGeom>
        </p:spPr>
        <p:txBody>
          <a:bodyPr lIns="91440" tIns="45720" rIns="91440" bIns="45720" anchor="t">
            <a:normAutofit/>
          </a:bodyPr>
          <a:lstStyle/>
          <a:p>
            <a:r>
              <a:rPr lang="en-US" sz="2200" dirty="0">
                <a:ea typeface="+mn-lt"/>
                <a:cs typeface="+mn-lt"/>
              </a:rPr>
              <a:t>Success within the LEO orbit demonstrates a clear association with the frequency of flights.</a:t>
            </a:r>
            <a:endParaRPr lang="en-US" dirty="0">
              <a:ea typeface="+mn-lt"/>
              <a:cs typeface="+mn-lt"/>
            </a:endParaRPr>
          </a:p>
          <a:p>
            <a:pPr>
              <a:lnSpc>
                <a:spcPct val="100000"/>
              </a:lnSpc>
              <a:spcBef>
                <a:spcPts val="1400"/>
              </a:spcBef>
            </a:pPr>
            <a:r>
              <a:rPr lang="en-US" sz="2200" dirty="0">
                <a:ea typeface="+mn-lt"/>
                <a:cs typeface="+mn-lt"/>
              </a:rPr>
              <a:t>However, in the case of the GTO orbit, there seems to be no significant correlation between the flight number and the success rate.</a:t>
            </a:r>
            <a:endParaRPr lang="en-US" dirty="0">
              <a:ea typeface="+mn-lt"/>
              <a:cs typeface="+mn-lt"/>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F71A01DC-00ED-8263-3AD0-929F666AC846}"/>
              </a:ext>
            </a:extLst>
          </p:cNvPr>
          <p:cNvPicPr>
            <a:picLocks noChangeAspect="1"/>
          </p:cNvPicPr>
          <p:nvPr/>
        </p:nvPicPr>
        <p:blipFill>
          <a:blip r:embed="rId3"/>
          <a:stretch>
            <a:fillRect/>
          </a:stretch>
        </p:blipFill>
        <p:spPr>
          <a:xfrm>
            <a:off x="770627" y="1563921"/>
            <a:ext cx="10521350" cy="22349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2972" y="4242789"/>
            <a:ext cx="10904537" cy="1784350"/>
          </a:xfrm>
          <a:prstGeom prst="rect">
            <a:avLst/>
          </a:prstGeom>
        </p:spPr>
        <p:txBody>
          <a:bodyPr lIns="91440" tIns="45720" rIns="91440" bIns="45720" anchor="t">
            <a:normAutofit/>
          </a:bodyPr>
          <a:lstStyle/>
          <a:p>
            <a:r>
              <a:rPr lang="en-US" sz="2200" dirty="0">
                <a:ea typeface="+mn-lt"/>
                <a:cs typeface="+mn-lt"/>
              </a:rPr>
              <a:t>Positive landing rates for heavy payloads are notably higher in Polar, LEO, and ISS orbits.</a:t>
            </a:r>
            <a:endParaRPr lang="en-US" dirty="0">
              <a:ea typeface="+mn-lt"/>
              <a:cs typeface="+mn-lt"/>
            </a:endParaRPr>
          </a:p>
          <a:p>
            <a:pPr>
              <a:lnSpc>
                <a:spcPct val="100000"/>
              </a:lnSpc>
              <a:spcBef>
                <a:spcPts val="1400"/>
              </a:spcBef>
            </a:pPr>
            <a:r>
              <a:rPr lang="en-US" sz="2200" dirty="0">
                <a:ea typeface="+mn-lt"/>
                <a:cs typeface="+mn-lt"/>
              </a:rPr>
              <a:t>In contrast, distinguishing between positive and negative landing outcomes is challenging within the GTO orbit due to the coexistence of both.</a:t>
            </a: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8235A0C-91DD-A2D4-D60C-0EE0DA7F05C0}"/>
              </a:ext>
            </a:extLst>
          </p:cNvPr>
          <p:cNvPicPr>
            <a:picLocks noChangeAspect="1"/>
          </p:cNvPicPr>
          <p:nvPr/>
        </p:nvPicPr>
        <p:blipFill>
          <a:blip r:embed="rId3"/>
          <a:stretch>
            <a:fillRect/>
          </a:stretch>
        </p:blipFill>
        <p:spPr>
          <a:xfrm>
            <a:off x="713117" y="1463279"/>
            <a:ext cx="10636368" cy="24649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31452" y="2011812"/>
            <a:ext cx="5484812" cy="19002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success rate has been consistently rising from 2013 to 2020, as evident from the observation.</a:t>
            </a: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text&#10;&#10;Description automatically generated">
            <a:extLst>
              <a:ext uri="{FF2B5EF4-FFF2-40B4-BE49-F238E27FC236}">
                <a16:creationId xmlns:a16="http://schemas.microsoft.com/office/drawing/2014/main" id="{0710CA60-90C5-46B8-F242-9CE8EADBDF49}"/>
              </a:ext>
            </a:extLst>
          </p:cNvPr>
          <p:cNvPicPr>
            <a:picLocks noChangeAspect="1"/>
          </p:cNvPicPr>
          <p:nvPr/>
        </p:nvPicPr>
        <p:blipFill>
          <a:blip r:embed="rId3"/>
          <a:stretch>
            <a:fillRect/>
          </a:stretch>
        </p:blipFill>
        <p:spPr>
          <a:xfrm>
            <a:off x="497456" y="1944782"/>
            <a:ext cx="5101086" cy="39317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712611" y="-640253"/>
            <a:ext cx="5961888" cy="2788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FFC000"/>
                </a:solidFill>
                <a:latin typeface="+mj-lt"/>
                <a:ea typeface="+mj-ea"/>
                <a:cs typeface="+mj-cs"/>
              </a:rPr>
              <a:t>Executive Summary</a:t>
            </a:r>
            <a:endParaRPr lang="en-US" sz="4800" kern="1200" dirty="0">
              <a:solidFill>
                <a:srgbClr val="FFC000"/>
              </a:solidFill>
              <a:latin typeface="+mj-lt"/>
              <a:ea typeface="Calibri Light"/>
              <a:cs typeface="Calibri Ligh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54766" y="1143171"/>
            <a:ext cx="7913047" cy="53938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r>
              <a:rPr lang="en-US" sz="1600" dirty="0">
                <a:solidFill>
                  <a:schemeClr val="tx2"/>
                </a:solidFill>
                <a:latin typeface="+mn-lt"/>
              </a:rPr>
              <a:t>The core objective of this project is to employ machine learning techniques to determine the success of the first stage's landing in SpaceX missions. By training a machine learning model, our aim is to accurately anticipate whether the initial part of the rocket will land safely and be fit for reuse in subsequent SpaceX endeavors. </a:t>
            </a:r>
            <a:endParaRPr lang="en-US" sz="1600">
              <a:solidFill>
                <a:schemeClr val="tx2"/>
              </a:solidFill>
              <a:latin typeface="+mn-lt"/>
              <a:ea typeface="Calibri"/>
              <a:cs typeface="Calibri"/>
            </a:endParaRPr>
          </a:p>
          <a:p>
            <a:pPr algn="just">
              <a:buFont typeface="Arial" panose="020B0604020202020204" pitchFamily="34" charset="0"/>
              <a:buChar char="•"/>
            </a:pPr>
            <a:endParaRPr lang="en-US" sz="1600" dirty="0">
              <a:solidFill>
                <a:schemeClr val="tx2"/>
              </a:solidFill>
              <a:latin typeface="+mn-lt"/>
              <a:ea typeface="Calibri"/>
              <a:cs typeface="Calibri"/>
            </a:endParaRPr>
          </a:p>
          <a:p>
            <a:pPr algn="just">
              <a:buFont typeface="Arial" panose="020B0604020202020204" pitchFamily="34" charset="0"/>
              <a:buChar char="•"/>
            </a:pPr>
            <a:r>
              <a:rPr lang="en-US" sz="1600" dirty="0">
                <a:solidFill>
                  <a:schemeClr val="tx2"/>
                </a:solidFill>
                <a:latin typeface="+mn-lt"/>
              </a:rPr>
              <a:t>Our project journey starts with gathering data using web scraping and organizing it through data wrangling. We then dive into exploring the data using SQL for analysis and creating visual displays. We take a step further by making interactive dashboards with tools like </a:t>
            </a:r>
            <a:r>
              <a:rPr lang="en-US" sz="1600" err="1">
                <a:solidFill>
                  <a:schemeClr val="tx2"/>
                </a:solidFill>
                <a:latin typeface="+mn-lt"/>
              </a:rPr>
              <a:t>Plotly</a:t>
            </a:r>
            <a:r>
              <a:rPr lang="en-US" sz="1600" dirty="0">
                <a:solidFill>
                  <a:schemeClr val="tx2"/>
                </a:solidFill>
                <a:latin typeface="+mn-lt"/>
              </a:rPr>
              <a:t> Dash and Folium for better data understanding.</a:t>
            </a:r>
            <a:endParaRPr lang="en-US" sz="1600">
              <a:solidFill>
                <a:schemeClr val="tx2"/>
              </a:solidFill>
              <a:latin typeface="+mn-lt"/>
              <a:ea typeface="Calibri"/>
              <a:cs typeface="Calibri"/>
            </a:endParaRPr>
          </a:p>
          <a:p>
            <a:pPr algn="just">
              <a:buFont typeface="Arial" panose="020B0604020202020204" pitchFamily="34" charset="0"/>
              <a:buChar char="•"/>
            </a:pPr>
            <a:endParaRPr lang="en-US" sz="1600" dirty="0">
              <a:solidFill>
                <a:schemeClr val="tx2"/>
              </a:solidFill>
              <a:latin typeface="+mn-lt"/>
              <a:ea typeface="Calibri"/>
              <a:cs typeface="Calibri"/>
            </a:endParaRPr>
          </a:p>
          <a:p>
            <a:pPr algn="just">
              <a:buFont typeface="Arial" panose="020B0604020202020204" pitchFamily="34" charset="0"/>
              <a:buChar char="•"/>
            </a:pPr>
            <a:r>
              <a:rPr lang="en-US" sz="1600" dirty="0">
                <a:solidFill>
                  <a:schemeClr val="tx2"/>
                </a:solidFill>
                <a:latin typeface="+mn-lt"/>
              </a:rPr>
              <a:t>As we move ahead, we venture into predictive analysis and machine learning. Using advanced algorithms, we aim to recognize patterns and predict outcomes. This step takes us closer to making accurate predictions. Our project not only explores the technical side of Falcon 9's first stage landings but also represents the spirit of using data to make informed decisions in the ever-changing field of space exploration.</a:t>
            </a:r>
            <a:endParaRPr lang="en-US" sz="1600">
              <a:solidFill>
                <a:schemeClr val="tx2"/>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dirty="0">
                <a:solidFill>
                  <a:schemeClr val="tx2"/>
                </a:solidFill>
                <a:latin typeface="+mn-lt"/>
              </a:rPr>
              <a:pPr algn="ctr">
                <a:spcAft>
                  <a:spcPts val="600"/>
                </a:spcAft>
              </a:pPr>
              <a:t>3</a:t>
            </a:fld>
            <a:endParaRPr lang="en-US" dirty="0">
              <a:solidFill>
                <a:schemeClr val="tx2"/>
              </a:solidFill>
              <a:latin typeface="+mn-lt"/>
            </a:endParaRPr>
          </a:p>
        </p:txBody>
      </p:sp>
      <p:pic>
        <p:nvPicPr>
          <p:cNvPr id="6" name="Picture 5" descr="A rocket launching from the sky&#10;&#10;Description automatically generated">
            <a:extLst>
              <a:ext uri="{FF2B5EF4-FFF2-40B4-BE49-F238E27FC236}">
                <a16:creationId xmlns:a16="http://schemas.microsoft.com/office/drawing/2014/main" id="{8BA044F2-C058-C68C-4F44-53FC6834C66B}"/>
              </a:ext>
            </a:extLst>
          </p:cNvPr>
          <p:cNvPicPr>
            <a:picLocks noChangeAspect="1"/>
          </p:cNvPicPr>
          <p:nvPr/>
        </p:nvPicPr>
        <p:blipFill>
          <a:blip r:embed="rId2"/>
          <a:stretch>
            <a:fillRect/>
          </a:stretch>
        </p:blipFill>
        <p:spPr>
          <a:xfrm>
            <a:off x="8626" y="5751"/>
            <a:ext cx="3476445" cy="6846498"/>
          </a:xfrm>
          <a:prstGeom prst="rect">
            <a:avLst/>
          </a:prstGeom>
        </p:spPr>
      </p:pic>
    </p:spTree>
    <p:extLst>
      <p:ext uri="{BB962C8B-B14F-4D97-AF65-F5344CB8AC3E}">
        <p14:creationId xmlns:p14="http://schemas.microsoft.com/office/powerpoint/2010/main" val="635248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graphicFrame>
        <p:nvGraphicFramePr>
          <p:cNvPr id="6" name="Content Placeholder 5">
            <a:extLst>
              <a:ext uri="{FF2B5EF4-FFF2-40B4-BE49-F238E27FC236}">
                <a16:creationId xmlns:a16="http://schemas.microsoft.com/office/drawing/2014/main" id="{95B96EFD-70B1-C2D0-C2A9-A79C91F7D377}"/>
              </a:ext>
            </a:extLst>
          </p:cNvPr>
          <p:cNvGraphicFramePr>
            <a:graphicFrameLocks noGrp="1"/>
          </p:cNvGraphicFramePr>
          <p:nvPr>
            <p:ph idx="4294967295"/>
            <p:extLst>
              <p:ext uri="{D42A27DB-BD31-4B8C-83A1-F6EECF244321}">
                <p14:modId xmlns:p14="http://schemas.microsoft.com/office/powerpoint/2010/main" val="123564155"/>
              </p:ext>
            </p:extLst>
          </p:nvPr>
        </p:nvGraphicFramePr>
        <p:xfrm>
          <a:off x="1178943" y="2860675"/>
          <a:ext cx="3248526" cy="2850750"/>
        </p:xfrm>
        <a:graphic>
          <a:graphicData uri="http://schemas.openxmlformats.org/drawingml/2006/table">
            <a:tbl>
              <a:tblPr firstRow="1" bandRow="1">
                <a:tableStyleId>{5C22544A-7EE6-4342-B048-85BDC9FD1C3A}</a:tableStyleId>
              </a:tblPr>
              <a:tblGrid>
                <a:gridCol w="3248526">
                  <a:extLst>
                    <a:ext uri="{9D8B030D-6E8A-4147-A177-3AD203B41FA5}">
                      <a16:colId xmlns:a16="http://schemas.microsoft.com/office/drawing/2014/main" val="1610805124"/>
                    </a:ext>
                  </a:extLst>
                </a:gridCol>
              </a:tblGrid>
              <a:tr h="570150">
                <a:tc>
                  <a:txBody>
                    <a:bodyPr/>
                    <a:lstStyle/>
                    <a:p>
                      <a:pPr algn="ctr" fontAlgn="ctr"/>
                      <a:r>
                        <a:rPr lang="en-GB" dirty="0" err="1">
                          <a:effectLst/>
                        </a:rPr>
                        <a:t>Launch_Sites</a:t>
                      </a:r>
                      <a:endParaRPr lang="en-GB" b="1" dirty="0" err="1">
                        <a:effectLst/>
                      </a:endParaRPr>
                    </a:p>
                  </a:txBody>
                  <a:tcPr anchor="ctr"/>
                </a:tc>
                <a:extLst>
                  <a:ext uri="{0D108BD9-81ED-4DB2-BD59-A6C34878D82A}">
                    <a16:rowId xmlns:a16="http://schemas.microsoft.com/office/drawing/2014/main" val="564535728"/>
                  </a:ext>
                </a:extLst>
              </a:tr>
              <a:tr h="570150">
                <a:tc>
                  <a:txBody>
                    <a:bodyPr/>
                    <a:lstStyle/>
                    <a:p>
                      <a:pPr algn="ctr" fontAlgn="ctr"/>
                      <a:r>
                        <a:rPr lang="en-GB" dirty="0">
                          <a:effectLst/>
                        </a:rPr>
                        <a:t>CCAFS LC-40</a:t>
                      </a:r>
                    </a:p>
                  </a:txBody>
                  <a:tcPr anchor="ctr"/>
                </a:tc>
                <a:extLst>
                  <a:ext uri="{0D108BD9-81ED-4DB2-BD59-A6C34878D82A}">
                    <a16:rowId xmlns:a16="http://schemas.microsoft.com/office/drawing/2014/main" val="2945538553"/>
                  </a:ext>
                </a:extLst>
              </a:tr>
              <a:tr h="570150">
                <a:tc>
                  <a:txBody>
                    <a:bodyPr/>
                    <a:lstStyle/>
                    <a:p>
                      <a:pPr algn="ctr" fontAlgn="ctr"/>
                      <a:r>
                        <a:rPr lang="en-GB" dirty="0">
                          <a:effectLst/>
                        </a:rPr>
                        <a:t>VAFB SLC-4E</a:t>
                      </a:r>
                    </a:p>
                  </a:txBody>
                  <a:tcPr anchor="ctr">
                    <a:lnB w="12700">
                      <a:solidFill>
                        <a:schemeClr val="tx1"/>
                      </a:solidFill>
                    </a:lnB>
                  </a:tcPr>
                </a:tc>
                <a:extLst>
                  <a:ext uri="{0D108BD9-81ED-4DB2-BD59-A6C34878D82A}">
                    <a16:rowId xmlns:a16="http://schemas.microsoft.com/office/drawing/2014/main" val="578485747"/>
                  </a:ext>
                </a:extLst>
              </a:tr>
              <a:tr h="570150">
                <a:tc>
                  <a:txBody>
                    <a:bodyPr/>
                    <a:lstStyle/>
                    <a:p>
                      <a:pPr algn="ctr" fontAlgn="ctr"/>
                      <a:r>
                        <a:rPr lang="en-GB" dirty="0">
                          <a:effectLst/>
                        </a:rPr>
                        <a:t>KSC LC-39A</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68396418"/>
                  </a:ext>
                </a:extLst>
              </a:tr>
              <a:tr h="570150">
                <a:tc>
                  <a:txBody>
                    <a:bodyPr/>
                    <a:lstStyle/>
                    <a:p>
                      <a:pPr algn="ctr" fontAlgn="ctr"/>
                      <a:r>
                        <a:rPr lang="en-GB" dirty="0">
                          <a:effectLst/>
                        </a:rPr>
                        <a:t>CCAFS SLC-40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00158838"/>
                  </a:ext>
                </a:extLst>
              </a:tr>
            </a:tbl>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Launch Sites Names</a:t>
            </a:r>
          </a:p>
        </p:txBody>
      </p:sp>
      <p:pic>
        <p:nvPicPr>
          <p:cNvPr id="7" name="Picture 6" descr="A screenshot of a computer program&#10;&#10;Description automatically generated">
            <a:extLst>
              <a:ext uri="{FF2B5EF4-FFF2-40B4-BE49-F238E27FC236}">
                <a16:creationId xmlns:a16="http://schemas.microsoft.com/office/drawing/2014/main" id="{204744E2-8895-553C-3C55-76C286934BA5}"/>
              </a:ext>
            </a:extLst>
          </p:cNvPr>
          <p:cNvPicPr>
            <a:picLocks noChangeAspect="1"/>
          </p:cNvPicPr>
          <p:nvPr/>
        </p:nvPicPr>
        <p:blipFill>
          <a:blip r:embed="rId3"/>
          <a:stretch>
            <a:fillRect/>
          </a:stretch>
        </p:blipFill>
        <p:spPr>
          <a:xfrm>
            <a:off x="6598580" y="3676560"/>
            <a:ext cx="2402276" cy="1402691"/>
          </a:xfrm>
          <a:prstGeom prst="rect">
            <a:avLst/>
          </a:prstGeom>
        </p:spPr>
      </p:pic>
      <p:sp>
        <p:nvSpPr>
          <p:cNvPr id="8" name="TextBox 7">
            <a:extLst>
              <a:ext uri="{FF2B5EF4-FFF2-40B4-BE49-F238E27FC236}">
                <a16:creationId xmlns:a16="http://schemas.microsoft.com/office/drawing/2014/main" id="{2E53CE98-F586-47D7-E8CF-27B69C8BEA58}"/>
              </a:ext>
            </a:extLst>
          </p:cNvPr>
          <p:cNvSpPr txBox="1"/>
          <p:nvPr/>
        </p:nvSpPr>
        <p:spPr>
          <a:xfrm>
            <a:off x="919016" y="1564105"/>
            <a:ext cx="93066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mn-lt"/>
                <a:cs typeface="+mn-lt"/>
              </a:rPr>
              <a:t>SpaceX employs a total of four distinct launch sites for their space missions. Each of these launch sites serves as a strategic location from which SpaceX conducts its spacecraft launches, showcasing the company's operational diversity and technological proficiency.</a:t>
            </a:r>
            <a:endParaRPr lang="en-US" sz="1600">
              <a:ea typeface="+mn-lt"/>
              <a:cs typeface="+mn-lt"/>
            </a:endParaRP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9F8CC36A-7A53-567F-8AA6-C0059AC83937}"/>
              </a:ext>
            </a:extLst>
          </p:cNvPr>
          <p:cNvPicPr>
            <a:picLocks noGrp="1" noChangeAspect="1"/>
          </p:cNvPicPr>
          <p:nvPr>
            <p:ph idx="4294967295"/>
          </p:nvPr>
        </p:nvPicPr>
        <p:blipFill>
          <a:blip r:embed="rId3"/>
          <a:stretch>
            <a:fillRect/>
          </a:stretch>
        </p:blipFill>
        <p:spPr>
          <a:xfrm>
            <a:off x="920151" y="3546894"/>
            <a:ext cx="10506075" cy="3122613"/>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 shot of a computer&#10;&#10;Description automatically generated">
            <a:extLst>
              <a:ext uri="{FF2B5EF4-FFF2-40B4-BE49-F238E27FC236}">
                <a16:creationId xmlns:a16="http://schemas.microsoft.com/office/drawing/2014/main" id="{861F6691-24DA-CCC8-1854-EC98184E79F0}"/>
              </a:ext>
            </a:extLst>
          </p:cNvPr>
          <p:cNvPicPr>
            <a:picLocks noChangeAspect="1"/>
          </p:cNvPicPr>
          <p:nvPr/>
        </p:nvPicPr>
        <p:blipFill>
          <a:blip r:embed="rId4"/>
          <a:stretch>
            <a:fillRect/>
          </a:stretch>
        </p:blipFill>
        <p:spPr>
          <a:xfrm>
            <a:off x="1008751" y="1606580"/>
            <a:ext cx="2827666" cy="1373217"/>
          </a:xfrm>
          <a:prstGeom prst="rect">
            <a:avLst/>
          </a:prstGeom>
        </p:spPr>
      </p:pic>
      <p:sp>
        <p:nvSpPr>
          <p:cNvPr id="7" name="TextBox 6">
            <a:extLst>
              <a:ext uri="{FF2B5EF4-FFF2-40B4-BE49-F238E27FC236}">
                <a16:creationId xmlns:a16="http://schemas.microsoft.com/office/drawing/2014/main" id="{009E5081-FED2-81DF-F38B-BE7D65A5F7A0}"/>
              </a:ext>
            </a:extLst>
          </p:cNvPr>
          <p:cNvSpPr txBox="1"/>
          <p:nvPr/>
        </p:nvSpPr>
        <p:spPr>
          <a:xfrm>
            <a:off x="5514473" y="1564105"/>
            <a:ext cx="58152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Code Review: WHERE </a:t>
            </a:r>
            <a:r>
              <a:rPr lang="en-GB" dirty="0" err="1">
                <a:ea typeface="+mn-lt"/>
                <a:cs typeface="+mn-lt"/>
              </a:rPr>
              <a:t>Launch_Site</a:t>
            </a:r>
            <a:r>
              <a:rPr lang="en-GB" dirty="0">
                <a:ea typeface="+mn-lt"/>
                <a:cs typeface="+mn-lt"/>
              </a:rPr>
              <a:t> like 'CCA%': This is a condition applied to the data. It filters the rows where the value in the "</a:t>
            </a:r>
            <a:r>
              <a:rPr lang="en-GB" dirty="0" err="1">
                <a:ea typeface="+mn-lt"/>
                <a:cs typeface="+mn-lt"/>
              </a:rPr>
              <a:t>Launch_Site</a:t>
            </a:r>
            <a:r>
              <a:rPr lang="en-GB" dirty="0">
                <a:ea typeface="+mn-lt"/>
                <a:cs typeface="+mn-lt"/>
              </a:rPr>
              <a:t>" column starts with 'CCA'. The % symbol is a wildcard that allows for any characters to follow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9" name="TextBox 8">
            <a:extLst>
              <a:ext uri="{FF2B5EF4-FFF2-40B4-BE49-F238E27FC236}">
                <a16:creationId xmlns:a16="http://schemas.microsoft.com/office/drawing/2014/main" id="{80079EAD-BA8E-F740-3374-9E627FBB3E70}"/>
              </a:ext>
            </a:extLst>
          </p:cNvPr>
          <p:cNvSpPr txBox="1"/>
          <p:nvPr/>
        </p:nvSpPr>
        <p:spPr>
          <a:xfrm>
            <a:off x="2826589" y="1719532"/>
            <a:ext cx="653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NASA (CRS) has carried a total payload mass of 45,596 kg.</a:t>
            </a:r>
            <a:endParaRPr lang="en-US" b="1" dirty="0">
              <a:cs typeface="Calibri"/>
            </a:endParaRPr>
          </a:p>
        </p:txBody>
      </p:sp>
      <p:pic>
        <p:nvPicPr>
          <p:cNvPr id="10" name="Picture 9" descr="A close-up of a computer code&#10;&#10;Description automatically generated">
            <a:extLst>
              <a:ext uri="{FF2B5EF4-FFF2-40B4-BE49-F238E27FC236}">
                <a16:creationId xmlns:a16="http://schemas.microsoft.com/office/drawing/2014/main" id="{B31C0B36-55B9-7BA4-9155-413053AD4638}"/>
              </a:ext>
            </a:extLst>
          </p:cNvPr>
          <p:cNvPicPr>
            <a:picLocks noChangeAspect="1"/>
          </p:cNvPicPr>
          <p:nvPr/>
        </p:nvPicPr>
        <p:blipFill>
          <a:blip r:embed="rId3"/>
          <a:stretch>
            <a:fillRect/>
          </a:stretch>
        </p:blipFill>
        <p:spPr>
          <a:xfrm>
            <a:off x="2984740" y="2689722"/>
            <a:ext cx="4784784" cy="889083"/>
          </a:xfrm>
          <a:prstGeom prst="rect">
            <a:avLst/>
          </a:prstGeom>
        </p:spPr>
      </p:pic>
      <p:sp>
        <p:nvSpPr>
          <p:cNvPr id="11" name="TextBox 10">
            <a:extLst>
              <a:ext uri="{FF2B5EF4-FFF2-40B4-BE49-F238E27FC236}">
                <a16:creationId xmlns:a16="http://schemas.microsoft.com/office/drawing/2014/main" id="{309AE61B-F103-E469-ED7C-45E64AFD968D}"/>
              </a:ext>
            </a:extLst>
          </p:cNvPr>
          <p:cNvSpPr txBox="1"/>
          <p:nvPr/>
        </p:nvSpPr>
        <p:spPr>
          <a:xfrm>
            <a:off x="2567796" y="4264325"/>
            <a:ext cx="69270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The code calculates the total payload mass carried by NASA (CRS) from the "SPACEXTBL" dataset and presents the result as "Payload_mass NASA (CRS)". It achieves this by summing the values in the "PAYLOAD_MASS__KG_" column where the customer is identified as "NASA (CRS)".</a:t>
            </a:r>
            <a:endParaRPr lang="en-US"/>
          </a:p>
        </p:txBody>
      </p: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endParaRPr lang="en-US" sz="22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b="1" dirty="0">
                <a:ea typeface="+mn-lt"/>
                <a:cs typeface="+mn-lt"/>
              </a:rPr>
              <a:t>The average payload mass for F9 V1.1 is 2928.4 kilograms.</a:t>
            </a:r>
            <a:endParaRPr lang="en-US" b="1" dirty="0">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close-up of a number&#10;&#10;Description automatically generated">
            <a:extLst>
              <a:ext uri="{FF2B5EF4-FFF2-40B4-BE49-F238E27FC236}">
                <a16:creationId xmlns:a16="http://schemas.microsoft.com/office/drawing/2014/main" id="{787939A9-6B06-FCE7-2DDD-C8FDB7A34B0A}"/>
              </a:ext>
            </a:extLst>
          </p:cNvPr>
          <p:cNvPicPr>
            <a:picLocks noChangeAspect="1"/>
          </p:cNvPicPr>
          <p:nvPr/>
        </p:nvPicPr>
        <p:blipFill>
          <a:blip r:embed="rId3"/>
          <a:stretch>
            <a:fillRect/>
          </a:stretch>
        </p:blipFill>
        <p:spPr>
          <a:xfrm>
            <a:off x="2711571" y="2901278"/>
            <a:ext cx="5863086" cy="1314235"/>
          </a:xfrm>
          <a:prstGeom prst="rect">
            <a:avLst/>
          </a:prstGeom>
        </p:spPr>
      </p:pic>
      <p:sp>
        <p:nvSpPr>
          <p:cNvPr id="6" name="TextBox 5">
            <a:extLst>
              <a:ext uri="{FF2B5EF4-FFF2-40B4-BE49-F238E27FC236}">
                <a16:creationId xmlns:a16="http://schemas.microsoft.com/office/drawing/2014/main" id="{9F2BF142-0468-F047-2860-A42EB614A1F8}"/>
              </a:ext>
            </a:extLst>
          </p:cNvPr>
          <p:cNvSpPr txBox="1"/>
          <p:nvPr/>
        </p:nvSpPr>
        <p:spPr>
          <a:xfrm>
            <a:off x="1259458" y="4839419"/>
            <a:ext cx="93567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74151"/>
                </a:solidFill>
                <a:latin typeface="Söhne"/>
              </a:rPr>
              <a:t>This code calculates the average payload mass for launches using the F9 V1.1 booster. It selects the average value of the 'PAYLOAD_MASS__KG_' column from the 'SPACEXTBL' table where the '</a:t>
            </a:r>
            <a:r>
              <a:rPr lang="en-US" dirty="0" err="1">
                <a:solidFill>
                  <a:srgbClr val="374151"/>
                </a:solidFill>
                <a:latin typeface="Söhne"/>
              </a:rPr>
              <a:t>Booster_Version</a:t>
            </a:r>
            <a:r>
              <a:rPr lang="en-US" dirty="0">
                <a:solidFill>
                  <a:srgbClr val="374151"/>
                </a:solidFill>
                <a:latin typeface="Söhne"/>
              </a:rPr>
              <a:t>' is specified as 'F9 v1.1'. The result is displayed with the column name 'F9 V1.1 </a:t>
            </a:r>
            <a:r>
              <a:rPr lang="en-US" dirty="0" err="1">
                <a:solidFill>
                  <a:srgbClr val="374151"/>
                </a:solidFill>
                <a:latin typeface="Söhne"/>
              </a:rPr>
              <a:t>Avg_Payload</a:t>
            </a:r>
            <a:r>
              <a:rPr lang="en-US" dirty="0">
                <a:solidFill>
                  <a:srgbClr val="374151"/>
                </a:solidFill>
                <a:latin typeface="Söhne"/>
              </a:rPr>
              <a:t> Mass'.</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ea typeface="+mn-lt"/>
                <a:cs typeface="+mn-lt"/>
              </a:rPr>
              <a:t>The date of the first successful landing was December 22, 2015.</a:t>
            </a:r>
            <a:endParaRPr lang="en-US" dirty="0">
              <a:cs typeface="Calibri" panose="020F0502020204030204"/>
            </a:endParaRPr>
          </a:p>
          <a:p>
            <a:pPr>
              <a:lnSpc>
                <a:spcPct val="100000"/>
              </a:lnSpc>
              <a:spcBef>
                <a:spcPts val="1400"/>
              </a:spcBef>
            </a:pPr>
            <a:endParaRPr lang="en-US" sz="2200" dirty="0">
              <a:solidFill>
                <a:srgbClr val="000000"/>
              </a:solidFill>
              <a:latin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close-up of words&#10;&#10;Description automatically generated">
            <a:extLst>
              <a:ext uri="{FF2B5EF4-FFF2-40B4-BE49-F238E27FC236}">
                <a16:creationId xmlns:a16="http://schemas.microsoft.com/office/drawing/2014/main" id="{EB9C13C7-7DA3-24A5-2EB4-AAD2FAC648EB}"/>
              </a:ext>
            </a:extLst>
          </p:cNvPr>
          <p:cNvPicPr>
            <a:picLocks noChangeAspect="1"/>
          </p:cNvPicPr>
          <p:nvPr/>
        </p:nvPicPr>
        <p:blipFill>
          <a:blip r:embed="rId3"/>
          <a:stretch>
            <a:fillRect/>
          </a:stretch>
        </p:blipFill>
        <p:spPr>
          <a:xfrm>
            <a:off x="2654060" y="2651212"/>
            <a:ext cx="5129841" cy="1153008"/>
          </a:xfrm>
          <a:prstGeom prst="rect">
            <a:avLst/>
          </a:prstGeom>
        </p:spPr>
      </p:pic>
      <p:sp>
        <p:nvSpPr>
          <p:cNvPr id="6" name="TextBox 5">
            <a:extLst>
              <a:ext uri="{FF2B5EF4-FFF2-40B4-BE49-F238E27FC236}">
                <a16:creationId xmlns:a16="http://schemas.microsoft.com/office/drawing/2014/main" id="{0E57F781-E582-52E9-2C0A-B04075F3E7C9}"/>
              </a:ext>
            </a:extLst>
          </p:cNvPr>
          <p:cNvSpPr txBox="1"/>
          <p:nvPr/>
        </p:nvSpPr>
        <p:spPr>
          <a:xfrm>
            <a:off x="1245080" y="4537494"/>
            <a:ext cx="85085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This code finds the earliest successful ground pad landing date by selecting the maximum date from the "SPACEXTBL" table where the landing outcome is marked as a success.</a:t>
            </a:r>
            <a:endParaRPr lang="en-US" sz="1600" dirty="0">
              <a:ea typeface="Calibri"/>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1710606"/>
            <a:ext cx="10521950" cy="43084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2200" b="1" dirty="0">
                <a:ea typeface="+mn-lt"/>
                <a:cs typeface="+mn-lt"/>
              </a:rPr>
              <a:t>F9 FT B1022</a:t>
            </a:r>
            <a:endParaRPr lang="en-US" b="1">
              <a:cs typeface="Calibri"/>
            </a:endParaRPr>
          </a:p>
          <a:p>
            <a:r>
              <a:rPr lang="en-US" sz="2200" b="1" dirty="0">
                <a:ea typeface="+mn-lt"/>
                <a:cs typeface="+mn-lt"/>
              </a:rPr>
              <a:t>F9 FT B1026</a:t>
            </a:r>
            <a:endParaRPr lang="en-US" b="1">
              <a:cs typeface="Calibri"/>
            </a:endParaRPr>
          </a:p>
          <a:p>
            <a:r>
              <a:rPr lang="en-US" sz="2200" b="1" dirty="0">
                <a:ea typeface="+mn-lt"/>
                <a:cs typeface="+mn-lt"/>
              </a:rPr>
              <a:t>F9 FT B1021.2</a:t>
            </a:r>
            <a:endParaRPr lang="en-US" b="1">
              <a:cs typeface="Calibri"/>
            </a:endParaRPr>
          </a:p>
          <a:p>
            <a:r>
              <a:rPr lang="en-US" sz="2200" b="1" dirty="0">
                <a:ea typeface="+mn-lt"/>
                <a:cs typeface="+mn-lt"/>
              </a:rPr>
              <a:t>F9 FT B1031.2</a:t>
            </a:r>
            <a:endParaRPr lang="en-US" b="1">
              <a:cs typeface="Calibri"/>
            </a:endParaRPr>
          </a:p>
          <a:p>
            <a:pPr>
              <a:lnSpc>
                <a:spcPct val="100000"/>
              </a:lnSpc>
              <a:spcBef>
                <a:spcPts val="1400"/>
              </a:spcBef>
            </a:pPr>
            <a:endParaRPr lang="en-US" sz="1600" dirty="0">
              <a:ea typeface="+mn-lt"/>
              <a:cs typeface="+mn-lt"/>
            </a:endParaRPr>
          </a:p>
          <a:p>
            <a:pPr marL="0" indent="0">
              <a:lnSpc>
                <a:spcPct val="100000"/>
              </a:lnSpc>
              <a:spcBef>
                <a:spcPts val="1400"/>
              </a:spcBef>
              <a:buNone/>
            </a:pPr>
            <a:r>
              <a:rPr lang="en-US" sz="1600" dirty="0">
                <a:ea typeface="+mn-lt"/>
                <a:cs typeface="+mn-lt"/>
              </a:rPr>
              <a:t>The code retrieves unique booster versions from the "SPACEXTBL" table where the landing outcome is categorized as a success on a drone ship and the payload mass falls within the range of 4000 to 6000 kg.</a:t>
            </a:r>
            <a:endParaRPr lang="en-US" sz="1600" dirty="0">
              <a:solidFill>
                <a:srgbClr val="374151"/>
              </a:solidFill>
              <a:latin typeface="Calibri"/>
              <a:cs typeface="Calibri"/>
            </a:endParaRPr>
          </a:p>
          <a:p>
            <a:pPr>
              <a:lnSpc>
                <a:spcPct val="100000"/>
              </a:lnSpc>
              <a:spcBef>
                <a:spcPts val="1400"/>
              </a:spcBef>
            </a:pP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close-up of a computer screen&#10;&#10;Description automatically generated">
            <a:extLst>
              <a:ext uri="{FF2B5EF4-FFF2-40B4-BE49-F238E27FC236}">
                <a16:creationId xmlns:a16="http://schemas.microsoft.com/office/drawing/2014/main" id="{DE4B260A-7929-8FD7-7A7C-B5E037F30267}"/>
              </a:ext>
            </a:extLst>
          </p:cNvPr>
          <p:cNvPicPr>
            <a:picLocks noChangeAspect="1"/>
          </p:cNvPicPr>
          <p:nvPr/>
        </p:nvPicPr>
        <p:blipFill>
          <a:blip r:embed="rId3"/>
          <a:stretch>
            <a:fillRect/>
          </a:stretch>
        </p:blipFill>
        <p:spPr>
          <a:xfrm>
            <a:off x="4724400" y="3128058"/>
            <a:ext cx="5992483" cy="16514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7" name="Table 6">
            <a:extLst>
              <a:ext uri="{FF2B5EF4-FFF2-40B4-BE49-F238E27FC236}">
                <a16:creationId xmlns:a16="http://schemas.microsoft.com/office/drawing/2014/main" id="{D55D9105-6E51-C7C9-766C-DF07B1ABD762}"/>
              </a:ext>
            </a:extLst>
          </p:cNvPr>
          <p:cNvGraphicFramePr>
            <a:graphicFrameLocks noGrp="1"/>
          </p:cNvGraphicFramePr>
          <p:nvPr>
            <p:extLst>
              <p:ext uri="{D42A27DB-BD31-4B8C-83A1-F6EECF244321}">
                <p14:modId xmlns:p14="http://schemas.microsoft.com/office/powerpoint/2010/main" val="2725390435"/>
              </p:ext>
            </p:extLst>
          </p:nvPr>
        </p:nvGraphicFramePr>
        <p:xfrm>
          <a:off x="3148641" y="1811547"/>
          <a:ext cx="5755002" cy="1767839"/>
        </p:xfrm>
        <a:graphic>
          <a:graphicData uri="http://schemas.openxmlformats.org/drawingml/2006/table">
            <a:tbl>
              <a:tblPr firstRow="1" bandRow="1">
                <a:tableStyleId>{5C22544A-7EE6-4342-B048-85BDC9FD1C3A}</a:tableStyleId>
              </a:tblPr>
              <a:tblGrid>
                <a:gridCol w="2877501">
                  <a:extLst>
                    <a:ext uri="{9D8B030D-6E8A-4147-A177-3AD203B41FA5}">
                      <a16:colId xmlns:a16="http://schemas.microsoft.com/office/drawing/2014/main" val="1360777591"/>
                    </a:ext>
                  </a:extLst>
                </a:gridCol>
                <a:gridCol w="2877501">
                  <a:extLst>
                    <a:ext uri="{9D8B030D-6E8A-4147-A177-3AD203B41FA5}">
                      <a16:colId xmlns:a16="http://schemas.microsoft.com/office/drawing/2014/main" val="1953390569"/>
                    </a:ext>
                  </a:extLst>
                </a:gridCol>
              </a:tblGrid>
              <a:tr h="381000">
                <a:tc>
                  <a:txBody>
                    <a:bodyPr/>
                    <a:lstStyle/>
                    <a:p>
                      <a:pPr algn="ctr" fontAlgn="ctr"/>
                      <a:r>
                        <a:rPr lang="en-GB" dirty="0">
                          <a:effectLst/>
                        </a:rPr>
                        <a:t>Mission Outcome</a:t>
                      </a:r>
                      <a:endParaRPr lang="en-GB" dirty="0" err="1">
                        <a:effectLst/>
                      </a:endParaRPr>
                    </a:p>
                  </a:txBody>
                  <a:tcPr anchor="ctr"/>
                </a:tc>
                <a:tc>
                  <a:txBody>
                    <a:bodyPr/>
                    <a:lstStyle/>
                    <a:p>
                      <a:pPr algn="ctr" fontAlgn="ctr"/>
                      <a:r>
                        <a:rPr lang="en-GB" dirty="0">
                          <a:effectLst/>
                        </a:rPr>
                        <a:t>Total</a:t>
                      </a:r>
                    </a:p>
                  </a:txBody>
                  <a:tcPr anchor="ctr"/>
                </a:tc>
                <a:extLst>
                  <a:ext uri="{0D108BD9-81ED-4DB2-BD59-A6C34878D82A}">
                    <a16:rowId xmlns:a16="http://schemas.microsoft.com/office/drawing/2014/main" val="1642260239"/>
                  </a:ext>
                </a:extLst>
              </a:tr>
              <a:tr h="0">
                <a:tc>
                  <a:txBody>
                    <a:bodyPr/>
                    <a:lstStyle/>
                    <a:p>
                      <a:pPr algn="ctr" fontAlgn="ctr"/>
                      <a:r>
                        <a:rPr lang="en-GB" dirty="0">
                          <a:effectLst/>
                        </a:rPr>
                        <a:t>Failure (in flight)</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3509607951"/>
                  </a:ext>
                </a:extLst>
              </a:tr>
              <a:tr h="380999">
                <a:tc>
                  <a:txBody>
                    <a:bodyPr/>
                    <a:lstStyle/>
                    <a:p>
                      <a:pPr algn="ctr" fontAlgn="ctr"/>
                      <a:r>
                        <a:rPr lang="en-GB" dirty="0">
                          <a:effectLst/>
                        </a:rPr>
                        <a:t>Success</a:t>
                      </a:r>
                    </a:p>
                  </a:txBody>
                  <a:tcPr anchor="ctr"/>
                </a:tc>
                <a:tc>
                  <a:txBody>
                    <a:bodyPr/>
                    <a:lstStyle/>
                    <a:p>
                      <a:pPr algn="ctr" fontAlgn="ctr"/>
                      <a:r>
                        <a:rPr lang="en-GB" dirty="0">
                          <a:effectLst/>
                        </a:rPr>
                        <a:t>99</a:t>
                      </a:r>
                    </a:p>
                  </a:txBody>
                  <a:tcPr anchor="ctr"/>
                </a:tc>
                <a:extLst>
                  <a:ext uri="{0D108BD9-81ED-4DB2-BD59-A6C34878D82A}">
                    <a16:rowId xmlns:a16="http://schemas.microsoft.com/office/drawing/2014/main" val="484616838"/>
                  </a:ext>
                </a:extLst>
              </a:tr>
              <a:tr h="0">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42721131"/>
                  </a:ext>
                </a:extLst>
              </a:tr>
            </a:tbl>
          </a:graphicData>
        </a:graphic>
      </p:graphicFrame>
      <p:pic>
        <p:nvPicPr>
          <p:cNvPr id="8" name="Picture 7">
            <a:extLst>
              <a:ext uri="{FF2B5EF4-FFF2-40B4-BE49-F238E27FC236}">
                <a16:creationId xmlns:a16="http://schemas.microsoft.com/office/drawing/2014/main" id="{F7CD51C5-1111-588E-439E-5C38FE991B41}"/>
              </a:ext>
            </a:extLst>
          </p:cNvPr>
          <p:cNvPicPr>
            <a:picLocks noChangeAspect="1"/>
          </p:cNvPicPr>
          <p:nvPr/>
        </p:nvPicPr>
        <p:blipFill>
          <a:blip r:embed="rId3"/>
          <a:stretch>
            <a:fillRect/>
          </a:stretch>
        </p:blipFill>
        <p:spPr>
          <a:xfrm>
            <a:off x="3186022" y="4260499"/>
            <a:ext cx="5834331" cy="13993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27F49D76-EB45-2462-0A24-0C2B1B12C91F}"/>
              </a:ext>
            </a:extLst>
          </p:cNvPr>
          <p:cNvGraphicFramePr>
            <a:graphicFrameLocks noGrp="1"/>
          </p:cNvGraphicFramePr>
          <p:nvPr>
            <p:extLst>
              <p:ext uri="{D42A27DB-BD31-4B8C-83A1-F6EECF244321}">
                <p14:modId xmlns:p14="http://schemas.microsoft.com/office/powerpoint/2010/main" val="3062998738"/>
              </p:ext>
            </p:extLst>
          </p:nvPr>
        </p:nvGraphicFramePr>
        <p:xfrm>
          <a:off x="1020792" y="1583522"/>
          <a:ext cx="2847395" cy="4754880"/>
        </p:xfrm>
        <a:graphic>
          <a:graphicData uri="http://schemas.openxmlformats.org/drawingml/2006/table">
            <a:tbl>
              <a:tblPr firstRow="1" bandRow="1">
                <a:tableStyleId>{5C22544A-7EE6-4342-B048-85BDC9FD1C3A}</a:tableStyleId>
              </a:tblPr>
              <a:tblGrid>
                <a:gridCol w="2847395">
                  <a:extLst>
                    <a:ext uri="{9D8B030D-6E8A-4147-A177-3AD203B41FA5}">
                      <a16:colId xmlns:a16="http://schemas.microsoft.com/office/drawing/2014/main" val="3515092432"/>
                    </a:ext>
                  </a:extLst>
                </a:gridCol>
              </a:tblGrid>
              <a:tr h="0">
                <a:tc>
                  <a:txBody>
                    <a:bodyPr/>
                    <a:lstStyle/>
                    <a:p>
                      <a:pPr algn="ctr" fontAlgn="ctr"/>
                      <a:r>
                        <a:rPr lang="en-GB" err="1">
                          <a:effectLst/>
                        </a:rPr>
                        <a:t>Booster_Version</a:t>
                      </a:r>
                    </a:p>
                  </a:txBody>
                  <a:tcPr anchor="ctr"/>
                </a:tc>
                <a:extLst>
                  <a:ext uri="{0D108BD9-81ED-4DB2-BD59-A6C34878D82A}">
                    <a16:rowId xmlns:a16="http://schemas.microsoft.com/office/drawing/2014/main" val="106029444"/>
                  </a:ext>
                </a:extLst>
              </a:tr>
              <a:tr h="0">
                <a:tc>
                  <a:txBody>
                    <a:bodyPr/>
                    <a:lstStyle/>
                    <a:p>
                      <a:pPr algn="ctr" fontAlgn="ctr"/>
                      <a:r>
                        <a:rPr lang="en-GB" dirty="0">
                          <a:effectLst/>
                        </a:rPr>
                        <a:t>F9 B5 B1048.4</a:t>
                      </a:r>
                    </a:p>
                  </a:txBody>
                  <a:tcPr anchor="ctr"/>
                </a:tc>
                <a:extLst>
                  <a:ext uri="{0D108BD9-81ED-4DB2-BD59-A6C34878D82A}">
                    <a16:rowId xmlns:a16="http://schemas.microsoft.com/office/drawing/2014/main" val="495076978"/>
                  </a:ext>
                </a:extLst>
              </a:tr>
              <a:tr h="0">
                <a:tc>
                  <a:txBody>
                    <a:bodyPr/>
                    <a:lstStyle/>
                    <a:p>
                      <a:pPr algn="ctr" fontAlgn="ctr"/>
                      <a:r>
                        <a:rPr lang="en-GB" dirty="0">
                          <a:effectLst/>
                        </a:rPr>
                        <a:t>F9 B5 B1049.4</a:t>
                      </a:r>
                    </a:p>
                  </a:txBody>
                  <a:tcPr anchor="ctr"/>
                </a:tc>
                <a:extLst>
                  <a:ext uri="{0D108BD9-81ED-4DB2-BD59-A6C34878D82A}">
                    <a16:rowId xmlns:a16="http://schemas.microsoft.com/office/drawing/2014/main" val="2270934412"/>
                  </a:ext>
                </a:extLst>
              </a:tr>
              <a:tr h="0">
                <a:tc>
                  <a:txBody>
                    <a:bodyPr/>
                    <a:lstStyle/>
                    <a:p>
                      <a:pPr algn="ctr" fontAlgn="ctr"/>
                      <a:r>
                        <a:rPr lang="en-GB" dirty="0">
                          <a:effectLst/>
                        </a:rPr>
                        <a:t>F9 B5 B1051.3</a:t>
                      </a:r>
                    </a:p>
                  </a:txBody>
                  <a:tcPr anchor="ctr"/>
                </a:tc>
                <a:extLst>
                  <a:ext uri="{0D108BD9-81ED-4DB2-BD59-A6C34878D82A}">
                    <a16:rowId xmlns:a16="http://schemas.microsoft.com/office/drawing/2014/main" val="4221846534"/>
                  </a:ext>
                </a:extLst>
              </a:tr>
              <a:tr h="0">
                <a:tc>
                  <a:txBody>
                    <a:bodyPr/>
                    <a:lstStyle/>
                    <a:p>
                      <a:pPr algn="ctr" fontAlgn="ctr"/>
                      <a:r>
                        <a:rPr lang="en-GB" dirty="0">
                          <a:effectLst/>
                        </a:rPr>
                        <a:t>F9 B5 B1056.4</a:t>
                      </a:r>
                    </a:p>
                  </a:txBody>
                  <a:tcPr anchor="ctr"/>
                </a:tc>
                <a:extLst>
                  <a:ext uri="{0D108BD9-81ED-4DB2-BD59-A6C34878D82A}">
                    <a16:rowId xmlns:a16="http://schemas.microsoft.com/office/drawing/2014/main" val="1710642494"/>
                  </a:ext>
                </a:extLst>
              </a:tr>
              <a:tr h="0">
                <a:tc>
                  <a:txBody>
                    <a:bodyPr/>
                    <a:lstStyle/>
                    <a:p>
                      <a:pPr algn="ctr" fontAlgn="ctr"/>
                      <a:r>
                        <a:rPr lang="en-GB" dirty="0">
                          <a:effectLst/>
                        </a:rPr>
                        <a:t>F9 B5 B1048.5</a:t>
                      </a:r>
                    </a:p>
                  </a:txBody>
                  <a:tcPr anchor="ctr"/>
                </a:tc>
                <a:extLst>
                  <a:ext uri="{0D108BD9-81ED-4DB2-BD59-A6C34878D82A}">
                    <a16:rowId xmlns:a16="http://schemas.microsoft.com/office/drawing/2014/main" val="3914803102"/>
                  </a:ext>
                </a:extLst>
              </a:tr>
              <a:tr h="0">
                <a:tc>
                  <a:txBody>
                    <a:bodyPr/>
                    <a:lstStyle/>
                    <a:p>
                      <a:pPr algn="ctr" fontAlgn="ctr"/>
                      <a:r>
                        <a:rPr lang="en-GB" dirty="0">
                          <a:effectLst/>
                        </a:rPr>
                        <a:t>F9 B5 B1051.4</a:t>
                      </a:r>
                    </a:p>
                  </a:txBody>
                  <a:tcPr anchor="ctr"/>
                </a:tc>
                <a:extLst>
                  <a:ext uri="{0D108BD9-81ED-4DB2-BD59-A6C34878D82A}">
                    <a16:rowId xmlns:a16="http://schemas.microsoft.com/office/drawing/2014/main" val="131358072"/>
                  </a:ext>
                </a:extLst>
              </a:tr>
              <a:tr h="0">
                <a:tc>
                  <a:txBody>
                    <a:bodyPr/>
                    <a:lstStyle/>
                    <a:p>
                      <a:pPr algn="ctr" fontAlgn="ctr"/>
                      <a:r>
                        <a:rPr lang="en-GB" dirty="0">
                          <a:effectLst/>
                        </a:rPr>
                        <a:t>F9 B5 B1049.5</a:t>
                      </a:r>
                    </a:p>
                  </a:txBody>
                  <a:tcPr anchor="ctr"/>
                </a:tc>
                <a:extLst>
                  <a:ext uri="{0D108BD9-81ED-4DB2-BD59-A6C34878D82A}">
                    <a16:rowId xmlns:a16="http://schemas.microsoft.com/office/drawing/2014/main" val="368217298"/>
                  </a:ext>
                </a:extLst>
              </a:tr>
              <a:tr h="0">
                <a:tc>
                  <a:txBody>
                    <a:bodyPr/>
                    <a:lstStyle/>
                    <a:p>
                      <a:pPr algn="ctr" fontAlgn="ctr"/>
                      <a:r>
                        <a:rPr lang="en-GB" dirty="0">
                          <a:effectLst/>
                        </a:rPr>
                        <a:t>F9 B5 B1060.2</a:t>
                      </a:r>
                    </a:p>
                  </a:txBody>
                  <a:tcPr anchor="ctr"/>
                </a:tc>
                <a:extLst>
                  <a:ext uri="{0D108BD9-81ED-4DB2-BD59-A6C34878D82A}">
                    <a16:rowId xmlns:a16="http://schemas.microsoft.com/office/drawing/2014/main" val="2244527900"/>
                  </a:ext>
                </a:extLst>
              </a:tr>
              <a:tr h="0">
                <a:tc>
                  <a:txBody>
                    <a:bodyPr/>
                    <a:lstStyle/>
                    <a:p>
                      <a:pPr algn="ctr" fontAlgn="ctr"/>
                      <a:r>
                        <a:rPr lang="en-GB" dirty="0">
                          <a:effectLst/>
                        </a:rPr>
                        <a:t>F9 B5 B1058.3</a:t>
                      </a:r>
                    </a:p>
                  </a:txBody>
                  <a:tcPr anchor="ctr"/>
                </a:tc>
                <a:extLst>
                  <a:ext uri="{0D108BD9-81ED-4DB2-BD59-A6C34878D82A}">
                    <a16:rowId xmlns:a16="http://schemas.microsoft.com/office/drawing/2014/main" val="2855456607"/>
                  </a:ext>
                </a:extLst>
              </a:tr>
              <a:tr h="0">
                <a:tc>
                  <a:txBody>
                    <a:bodyPr/>
                    <a:lstStyle/>
                    <a:p>
                      <a:pPr algn="ctr" fontAlgn="ctr"/>
                      <a:r>
                        <a:rPr lang="en-GB" dirty="0">
                          <a:effectLst/>
                        </a:rPr>
                        <a:t>F9 B5 B1051.6</a:t>
                      </a:r>
                    </a:p>
                  </a:txBody>
                  <a:tcPr anchor="ctr"/>
                </a:tc>
                <a:extLst>
                  <a:ext uri="{0D108BD9-81ED-4DB2-BD59-A6C34878D82A}">
                    <a16:rowId xmlns:a16="http://schemas.microsoft.com/office/drawing/2014/main" val="2316197518"/>
                  </a:ext>
                </a:extLst>
              </a:tr>
              <a:tr h="0">
                <a:tc>
                  <a:txBody>
                    <a:bodyPr/>
                    <a:lstStyle/>
                    <a:p>
                      <a:pPr algn="ctr" fontAlgn="ctr"/>
                      <a:r>
                        <a:rPr lang="en-GB" dirty="0">
                          <a:effectLst/>
                        </a:rPr>
                        <a:t>F9 B5 B1060.3</a:t>
                      </a:r>
                    </a:p>
                  </a:txBody>
                  <a:tcPr anchor="ctr"/>
                </a:tc>
                <a:extLst>
                  <a:ext uri="{0D108BD9-81ED-4DB2-BD59-A6C34878D82A}">
                    <a16:rowId xmlns:a16="http://schemas.microsoft.com/office/drawing/2014/main" val="3880847076"/>
                  </a:ext>
                </a:extLst>
              </a:tr>
              <a:tr h="0">
                <a:tc>
                  <a:txBody>
                    <a:bodyPr/>
                    <a:lstStyle/>
                    <a:p>
                      <a:pPr algn="ctr" fontAlgn="ctr"/>
                      <a:r>
                        <a:rPr lang="en-GB" dirty="0">
                          <a:effectLst/>
                        </a:rPr>
                        <a:t>F9 B5 B1049.7</a:t>
                      </a:r>
                    </a:p>
                  </a:txBody>
                  <a:tcPr anchor="ctr"/>
                </a:tc>
                <a:extLst>
                  <a:ext uri="{0D108BD9-81ED-4DB2-BD59-A6C34878D82A}">
                    <a16:rowId xmlns:a16="http://schemas.microsoft.com/office/drawing/2014/main" val="1438279109"/>
                  </a:ext>
                </a:extLst>
              </a:tr>
            </a:tbl>
          </a:graphicData>
        </a:graphic>
      </p:graphicFrame>
      <p:pic>
        <p:nvPicPr>
          <p:cNvPr id="7" name="Picture 6" descr="A screenshot of a computer code&#10;&#10;Description automatically generated">
            <a:extLst>
              <a:ext uri="{FF2B5EF4-FFF2-40B4-BE49-F238E27FC236}">
                <a16:creationId xmlns:a16="http://schemas.microsoft.com/office/drawing/2014/main" id="{3EA75F87-DB4F-4418-3F74-49A36C37DCC3}"/>
              </a:ext>
            </a:extLst>
          </p:cNvPr>
          <p:cNvPicPr>
            <a:picLocks noChangeAspect="1"/>
          </p:cNvPicPr>
          <p:nvPr/>
        </p:nvPicPr>
        <p:blipFill>
          <a:blip r:embed="rId3"/>
          <a:stretch>
            <a:fillRect/>
          </a:stretch>
        </p:blipFill>
        <p:spPr>
          <a:xfrm>
            <a:off x="4983193" y="3114854"/>
            <a:ext cx="6078748" cy="17784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0189" y="1609725"/>
            <a:ext cx="9745663" cy="4595813"/>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The failed landing outcomes on the drone ship, along with their booster versions and launch site names, for the year 2015:</a:t>
            </a:r>
          </a:p>
          <a:p>
            <a:pPr marL="0" indent="0">
              <a:lnSpc>
                <a:spcPct val="100000"/>
              </a:lnSpc>
              <a:spcBef>
                <a:spcPts val="1400"/>
              </a:spcBef>
              <a:buNone/>
            </a:pPr>
            <a:endParaRPr lang="en-US" sz="2200" dirty="0">
              <a:ea typeface="+mn-lt"/>
              <a:cs typeface="+mn-lt"/>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08E8AFB4-7096-9BDF-DB5C-00DC74157FCB}"/>
              </a:ext>
            </a:extLst>
          </p:cNvPr>
          <p:cNvPicPr>
            <a:picLocks noChangeAspect="1"/>
          </p:cNvPicPr>
          <p:nvPr/>
        </p:nvPicPr>
        <p:blipFill>
          <a:blip r:embed="rId3"/>
          <a:stretch>
            <a:fillRect/>
          </a:stretch>
        </p:blipFill>
        <p:spPr>
          <a:xfrm>
            <a:off x="2395268" y="5051735"/>
            <a:ext cx="6323161" cy="1269019"/>
          </a:xfrm>
          <a:prstGeom prst="rect">
            <a:avLst/>
          </a:prstGeom>
        </p:spPr>
      </p:pic>
      <p:graphicFrame>
        <p:nvGraphicFramePr>
          <p:cNvPr id="7" name="Table 6">
            <a:extLst>
              <a:ext uri="{FF2B5EF4-FFF2-40B4-BE49-F238E27FC236}">
                <a16:creationId xmlns:a16="http://schemas.microsoft.com/office/drawing/2014/main" id="{5C0C9CF4-6407-DC67-C1D0-12B42248E862}"/>
              </a:ext>
            </a:extLst>
          </p:cNvPr>
          <p:cNvGraphicFramePr>
            <a:graphicFrameLocks noGrp="1"/>
          </p:cNvGraphicFramePr>
          <p:nvPr>
            <p:extLst>
              <p:ext uri="{D42A27DB-BD31-4B8C-83A1-F6EECF244321}">
                <p14:modId xmlns:p14="http://schemas.microsoft.com/office/powerpoint/2010/main" val="3390053889"/>
              </p:ext>
            </p:extLst>
          </p:nvPr>
        </p:nvGraphicFramePr>
        <p:xfrm>
          <a:off x="1696528" y="2981001"/>
          <a:ext cx="7700348" cy="1645920"/>
        </p:xfrm>
        <a:graphic>
          <a:graphicData uri="http://schemas.openxmlformats.org/drawingml/2006/table">
            <a:tbl>
              <a:tblPr firstRow="1" bandRow="1">
                <a:tableStyleId>{5C22544A-7EE6-4342-B048-85BDC9FD1C3A}</a:tableStyleId>
              </a:tblPr>
              <a:tblGrid>
                <a:gridCol w="1925087">
                  <a:extLst>
                    <a:ext uri="{9D8B030D-6E8A-4147-A177-3AD203B41FA5}">
                      <a16:colId xmlns:a16="http://schemas.microsoft.com/office/drawing/2014/main" val="2435837074"/>
                    </a:ext>
                  </a:extLst>
                </a:gridCol>
                <a:gridCol w="1925087">
                  <a:extLst>
                    <a:ext uri="{9D8B030D-6E8A-4147-A177-3AD203B41FA5}">
                      <a16:colId xmlns:a16="http://schemas.microsoft.com/office/drawing/2014/main" val="2724380993"/>
                    </a:ext>
                  </a:extLst>
                </a:gridCol>
                <a:gridCol w="1925087">
                  <a:extLst>
                    <a:ext uri="{9D8B030D-6E8A-4147-A177-3AD203B41FA5}">
                      <a16:colId xmlns:a16="http://schemas.microsoft.com/office/drawing/2014/main" val="1598611968"/>
                    </a:ext>
                  </a:extLst>
                </a:gridCol>
                <a:gridCol w="1925087">
                  <a:extLst>
                    <a:ext uri="{9D8B030D-6E8A-4147-A177-3AD203B41FA5}">
                      <a16:colId xmlns:a16="http://schemas.microsoft.com/office/drawing/2014/main" val="90439604"/>
                    </a:ext>
                  </a:extLst>
                </a:gridCol>
              </a:tblGrid>
              <a:tr h="0">
                <a:tc>
                  <a:txBody>
                    <a:bodyPr/>
                    <a:lstStyle/>
                    <a:p>
                      <a:pPr algn="ctr" fontAlgn="ctr"/>
                      <a:r>
                        <a:rPr lang="en-GB" dirty="0">
                          <a:effectLst/>
                        </a:rPr>
                        <a:t>Month</a:t>
                      </a:r>
                    </a:p>
                  </a:txBody>
                  <a:tcPr anchor="ctr"/>
                </a:tc>
                <a:tc>
                  <a:txBody>
                    <a:bodyPr/>
                    <a:lstStyle/>
                    <a:p>
                      <a:pPr algn="ctr" fontAlgn="ctr"/>
                      <a:r>
                        <a:rPr lang="en-GB" dirty="0" err="1">
                          <a:effectLst/>
                        </a:rPr>
                        <a:t>Booster_Version</a:t>
                      </a:r>
                    </a:p>
                  </a:txBody>
                  <a:tcPr anchor="ctr"/>
                </a:tc>
                <a:tc>
                  <a:txBody>
                    <a:bodyPr/>
                    <a:lstStyle/>
                    <a:p>
                      <a:pPr algn="ctr" fontAlgn="ctr"/>
                      <a:r>
                        <a:rPr lang="en-GB" dirty="0" err="1">
                          <a:effectLst/>
                        </a:rPr>
                        <a:t>Launch_Site</a:t>
                      </a:r>
                    </a:p>
                  </a:txBody>
                  <a:tcPr anchor="ctr"/>
                </a:tc>
                <a:tc>
                  <a:txBody>
                    <a:bodyPr/>
                    <a:lstStyle/>
                    <a:p>
                      <a:pPr algn="ctr" fontAlgn="ctr"/>
                      <a:r>
                        <a:rPr lang="en-GB" dirty="0" err="1">
                          <a:effectLst/>
                        </a:rPr>
                        <a:t>Landing_Outcome</a:t>
                      </a:r>
                    </a:p>
                  </a:txBody>
                  <a:tcPr anchor="ctr"/>
                </a:tc>
                <a:extLst>
                  <a:ext uri="{0D108BD9-81ED-4DB2-BD59-A6C34878D82A}">
                    <a16:rowId xmlns:a16="http://schemas.microsoft.com/office/drawing/2014/main" val="3467013797"/>
                  </a:ext>
                </a:extLst>
              </a:tr>
              <a:tr h="0">
                <a:tc>
                  <a:txBody>
                    <a:bodyPr/>
                    <a:lstStyle/>
                    <a:p>
                      <a:pPr algn="ctr" fontAlgn="ctr"/>
                      <a:r>
                        <a:rPr lang="en-GB" dirty="0">
                          <a:effectLst/>
                        </a:rPr>
                        <a:t>10/2015</a:t>
                      </a:r>
                    </a:p>
                  </a:txBody>
                  <a:tcPr anchor="ctr"/>
                </a:tc>
                <a:tc>
                  <a:txBody>
                    <a:bodyPr/>
                    <a:lstStyle/>
                    <a:p>
                      <a:pPr algn="ctr" fontAlgn="ctr"/>
                      <a:r>
                        <a:rPr lang="en-GB" dirty="0">
                          <a:effectLst/>
                        </a:rPr>
                        <a:t>F9 v1.1 B1012</a:t>
                      </a:r>
                    </a:p>
                  </a:txBody>
                  <a:tcPr anchor="ctr"/>
                </a:tc>
                <a:tc>
                  <a:txBody>
                    <a:bodyPr/>
                    <a:lstStyle/>
                    <a:p>
                      <a:pPr algn="ctr" fontAlgn="ctr"/>
                      <a:r>
                        <a:rPr lang="en-GB" dirty="0">
                          <a:effectLst/>
                        </a:rPr>
                        <a:t>CCAFS LC-40</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3468540639"/>
                  </a:ext>
                </a:extLst>
              </a:tr>
              <a:tr h="0">
                <a:tc>
                  <a:txBody>
                    <a:bodyPr/>
                    <a:lstStyle/>
                    <a:p>
                      <a:pPr algn="ctr" fontAlgn="ctr"/>
                      <a:r>
                        <a:rPr lang="en-GB" dirty="0">
                          <a:effectLst/>
                        </a:rPr>
                        <a:t>04/2015</a:t>
                      </a:r>
                    </a:p>
                  </a:txBody>
                  <a:tcPr anchor="ctr"/>
                </a:tc>
                <a:tc>
                  <a:txBody>
                    <a:bodyPr/>
                    <a:lstStyle/>
                    <a:p>
                      <a:pPr algn="ctr" fontAlgn="ctr"/>
                      <a:r>
                        <a:rPr lang="en-GB" dirty="0">
                          <a:effectLst/>
                        </a:rPr>
                        <a:t>F9 v1.1 B1015</a:t>
                      </a:r>
                    </a:p>
                  </a:txBody>
                  <a:tcPr anchor="ctr"/>
                </a:tc>
                <a:tc>
                  <a:txBody>
                    <a:bodyPr/>
                    <a:lstStyle/>
                    <a:p>
                      <a:pPr algn="ctr" fontAlgn="ctr"/>
                      <a:r>
                        <a:rPr lang="en-GB" dirty="0">
                          <a:effectLst/>
                        </a:rPr>
                        <a:t>CCAFS LC-40</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13414784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Count of Landing Outcomes Between 2010-06-04 and 2017-03-20</a:t>
            </a:r>
          </a:p>
        </p:txBody>
      </p:sp>
      <p:graphicFrame>
        <p:nvGraphicFramePr>
          <p:cNvPr id="6" name="Table 5">
            <a:extLst>
              <a:ext uri="{FF2B5EF4-FFF2-40B4-BE49-F238E27FC236}">
                <a16:creationId xmlns:a16="http://schemas.microsoft.com/office/drawing/2014/main" id="{81234517-0519-6D4E-88DE-C26C26E2E427}"/>
              </a:ext>
            </a:extLst>
          </p:cNvPr>
          <p:cNvGraphicFramePr>
            <a:graphicFrameLocks noGrp="1"/>
          </p:cNvGraphicFramePr>
          <p:nvPr>
            <p:extLst>
              <p:ext uri="{D42A27DB-BD31-4B8C-83A1-F6EECF244321}">
                <p14:modId xmlns:p14="http://schemas.microsoft.com/office/powerpoint/2010/main" val="949593440"/>
              </p:ext>
            </p:extLst>
          </p:nvPr>
        </p:nvGraphicFramePr>
        <p:xfrm>
          <a:off x="2674188" y="1437735"/>
          <a:ext cx="5634788" cy="3657600"/>
        </p:xfrm>
        <a:graphic>
          <a:graphicData uri="http://schemas.openxmlformats.org/drawingml/2006/table">
            <a:tbl>
              <a:tblPr firstRow="1" bandRow="1">
                <a:tableStyleId>{5C22544A-7EE6-4342-B048-85BDC9FD1C3A}</a:tableStyleId>
              </a:tblPr>
              <a:tblGrid>
                <a:gridCol w="3388894">
                  <a:extLst>
                    <a:ext uri="{9D8B030D-6E8A-4147-A177-3AD203B41FA5}">
                      <a16:colId xmlns:a16="http://schemas.microsoft.com/office/drawing/2014/main" val="2112740120"/>
                    </a:ext>
                  </a:extLst>
                </a:gridCol>
                <a:gridCol w="2245894">
                  <a:extLst>
                    <a:ext uri="{9D8B030D-6E8A-4147-A177-3AD203B41FA5}">
                      <a16:colId xmlns:a16="http://schemas.microsoft.com/office/drawing/2014/main" val="673566078"/>
                    </a:ext>
                  </a:extLst>
                </a:gridCol>
              </a:tblGrid>
              <a:tr h="333711">
                <a:tc>
                  <a:txBody>
                    <a:bodyPr/>
                    <a:lstStyle/>
                    <a:p>
                      <a:pPr algn="ctr" fontAlgn="ctr"/>
                      <a:r>
                        <a:rPr lang="en-GB" err="1">
                          <a:effectLst/>
                        </a:rPr>
                        <a:t>Landing_Outcome</a:t>
                      </a:r>
                      <a:endParaRPr lang="en-GB" dirty="0" err="1">
                        <a:effectLst/>
                      </a:endParaRPr>
                    </a:p>
                  </a:txBody>
                  <a:tcPr anchor="ctr"/>
                </a:tc>
                <a:tc>
                  <a:txBody>
                    <a:bodyPr/>
                    <a:lstStyle/>
                    <a:p>
                      <a:pPr algn="ctr" fontAlgn="ctr"/>
                      <a:r>
                        <a:rPr lang="en-GB" dirty="0">
                          <a:effectLst/>
                        </a:rPr>
                        <a:t>Count</a:t>
                      </a:r>
                    </a:p>
                  </a:txBody>
                  <a:tcPr anchor="ctr"/>
                </a:tc>
                <a:extLst>
                  <a:ext uri="{0D108BD9-81ED-4DB2-BD59-A6C34878D82A}">
                    <a16:rowId xmlns:a16="http://schemas.microsoft.com/office/drawing/2014/main" val="509923207"/>
                  </a:ext>
                </a:extLst>
              </a:tr>
              <a:tr h="333711">
                <a:tc>
                  <a:txBody>
                    <a:bodyPr/>
                    <a:lstStyle/>
                    <a:p>
                      <a:pPr algn="ctr" fontAlgn="ctr"/>
                      <a:r>
                        <a:rPr lang="en-GB" dirty="0">
                          <a:effectLst/>
                        </a:rPr>
                        <a:t>Success</a:t>
                      </a:r>
                    </a:p>
                  </a:txBody>
                  <a:tcPr anchor="ctr"/>
                </a:tc>
                <a:tc>
                  <a:txBody>
                    <a:bodyPr/>
                    <a:lstStyle/>
                    <a:p>
                      <a:pPr algn="ctr" fontAlgn="ctr"/>
                      <a:r>
                        <a:rPr lang="en-GB" dirty="0">
                          <a:effectLst/>
                        </a:rPr>
                        <a:t>20</a:t>
                      </a:r>
                    </a:p>
                  </a:txBody>
                  <a:tcPr anchor="ctr"/>
                </a:tc>
                <a:extLst>
                  <a:ext uri="{0D108BD9-81ED-4DB2-BD59-A6C34878D82A}">
                    <a16:rowId xmlns:a16="http://schemas.microsoft.com/office/drawing/2014/main" val="2481758461"/>
                  </a:ext>
                </a:extLst>
              </a:tr>
              <a:tr h="333711">
                <a:tc>
                  <a:txBody>
                    <a:bodyPr/>
                    <a:lstStyle/>
                    <a:p>
                      <a:pPr algn="ctr" fontAlgn="ctr"/>
                      <a:r>
                        <a:rPr lang="en-GB" dirty="0">
                          <a:effectLst/>
                        </a:rPr>
                        <a:t>No attempt</a:t>
                      </a:r>
                    </a:p>
                  </a:txBody>
                  <a:tcPr anchor="ctr"/>
                </a:tc>
                <a:tc>
                  <a:txBody>
                    <a:bodyPr/>
                    <a:lstStyle/>
                    <a:p>
                      <a:pPr algn="ctr" fontAlgn="ctr"/>
                      <a:r>
                        <a:rPr lang="en-GB" dirty="0">
                          <a:effectLst/>
                        </a:rPr>
                        <a:t>10</a:t>
                      </a:r>
                    </a:p>
                  </a:txBody>
                  <a:tcPr anchor="ctr"/>
                </a:tc>
                <a:extLst>
                  <a:ext uri="{0D108BD9-81ED-4DB2-BD59-A6C34878D82A}">
                    <a16:rowId xmlns:a16="http://schemas.microsoft.com/office/drawing/2014/main" val="4206240026"/>
                  </a:ext>
                </a:extLst>
              </a:tr>
              <a:tr h="333711">
                <a:tc>
                  <a:txBody>
                    <a:bodyPr/>
                    <a:lstStyle/>
                    <a:p>
                      <a:pPr algn="ctr" fontAlgn="ctr"/>
                      <a:r>
                        <a:rPr lang="en-GB" dirty="0">
                          <a:effectLst/>
                        </a:rPr>
                        <a:t>Success (drone ship)</a:t>
                      </a:r>
                    </a:p>
                  </a:txBody>
                  <a:tcPr anchor="ctr"/>
                </a:tc>
                <a:tc>
                  <a:txBody>
                    <a:bodyPr/>
                    <a:lstStyle/>
                    <a:p>
                      <a:pPr algn="ctr" fontAlgn="ctr"/>
                      <a:r>
                        <a:rPr lang="en-GB" dirty="0">
                          <a:effectLst/>
                        </a:rPr>
                        <a:t>8</a:t>
                      </a:r>
                    </a:p>
                  </a:txBody>
                  <a:tcPr anchor="ctr"/>
                </a:tc>
                <a:extLst>
                  <a:ext uri="{0D108BD9-81ED-4DB2-BD59-A6C34878D82A}">
                    <a16:rowId xmlns:a16="http://schemas.microsoft.com/office/drawing/2014/main" val="3685855467"/>
                  </a:ext>
                </a:extLst>
              </a:tr>
              <a:tr h="333711">
                <a:tc>
                  <a:txBody>
                    <a:bodyPr/>
                    <a:lstStyle/>
                    <a:p>
                      <a:pPr algn="ctr" fontAlgn="ctr"/>
                      <a:r>
                        <a:rPr lang="en-GB" dirty="0">
                          <a:effectLst/>
                        </a:rPr>
                        <a:t>Success (ground pad)</a:t>
                      </a:r>
                    </a:p>
                  </a:txBody>
                  <a:tcPr anchor="ctr"/>
                </a:tc>
                <a:tc>
                  <a:txBody>
                    <a:bodyPr/>
                    <a:lstStyle/>
                    <a:p>
                      <a:pPr algn="ctr" fontAlgn="ctr"/>
                      <a:r>
                        <a:rPr lang="en-GB" dirty="0">
                          <a:effectLst/>
                        </a:rPr>
                        <a:t>7</a:t>
                      </a:r>
                    </a:p>
                  </a:txBody>
                  <a:tcPr anchor="ctr"/>
                </a:tc>
                <a:extLst>
                  <a:ext uri="{0D108BD9-81ED-4DB2-BD59-A6C34878D82A}">
                    <a16:rowId xmlns:a16="http://schemas.microsoft.com/office/drawing/2014/main" val="1422474934"/>
                  </a:ext>
                </a:extLst>
              </a:tr>
              <a:tr h="333711">
                <a:tc>
                  <a:txBody>
                    <a:bodyPr/>
                    <a:lstStyle/>
                    <a:p>
                      <a:pPr algn="ctr" fontAlgn="ctr"/>
                      <a:r>
                        <a:rPr lang="en-GB" dirty="0">
                          <a:effectLst/>
                        </a:rPr>
                        <a:t>Failure (drone ship)</a:t>
                      </a:r>
                    </a:p>
                  </a:txBody>
                  <a:tcPr anchor="ctr"/>
                </a:tc>
                <a:tc>
                  <a:txBody>
                    <a:bodyPr/>
                    <a:lstStyle/>
                    <a:p>
                      <a:pPr algn="ctr" fontAlgn="ctr"/>
                      <a:r>
                        <a:rPr lang="en-GB" dirty="0">
                          <a:effectLst/>
                        </a:rPr>
                        <a:t>3</a:t>
                      </a:r>
                    </a:p>
                  </a:txBody>
                  <a:tcPr anchor="ctr"/>
                </a:tc>
                <a:extLst>
                  <a:ext uri="{0D108BD9-81ED-4DB2-BD59-A6C34878D82A}">
                    <a16:rowId xmlns:a16="http://schemas.microsoft.com/office/drawing/2014/main" val="1620939436"/>
                  </a:ext>
                </a:extLst>
              </a:tr>
              <a:tr h="333711">
                <a:tc>
                  <a:txBody>
                    <a:bodyPr/>
                    <a:lstStyle/>
                    <a:p>
                      <a:pPr algn="ctr" fontAlgn="ctr"/>
                      <a:r>
                        <a:rPr lang="en-GB" dirty="0">
                          <a:effectLst/>
                        </a:rPr>
                        <a:t>Failure</a:t>
                      </a:r>
                    </a:p>
                  </a:txBody>
                  <a:tcPr anchor="ctr"/>
                </a:tc>
                <a:tc>
                  <a:txBody>
                    <a:bodyPr/>
                    <a:lstStyle/>
                    <a:p>
                      <a:pPr algn="ctr" fontAlgn="ctr"/>
                      <a:r>
                        <a:rPr lang="en-GB" dirty="0">
                          <a:effectLst/>
                        </a:rPr>
                        <a:t>3</a:t>
                      </a:r>
                    </a:p>
                  </a:txBody>
                  <a:tcPr anchor="ctr"/>
                </a:tc>
                <a:extLst>
                  <a:ext uri="{0D108BD9-81ED-4DB2-BD59-A6C34878D82A}">
                    <a16:rowId xmlns:a16="http://schemas.microsoft.com/office/drawing/2014/main" val="2131161970"/>
                  </a:ext>
                </a:extLst>
              </a:tr>
              <a:tr h="333711">
                <a:tc>
                  <a:txBody>
                    <a:bodyPr/>
                    <a:lstStyle/>
                    <a:p>
                      <a:pPr algn="ctr" fontAlgn="ctr"/>
                      <a:r>
                        <a:rPr lang="en-GB" dirty="0">
                          <a:effectLst/>
                        </a:rPr>
                        <a:t>Failure (parachute)</a:t>
                      </a:r>
                    </a:p>
                  </a:txBody>
                  <a:tcPr anchor="ctr"/>
                </a:tc>
                <a:tc>
                  <a:txBody>
                    <a:bodyPr/>
                    <a:lstStyle/>
                    <a:p>
                      <a:pPr algn="ctr" fontAlgn="ctr"/>
                      <a:r>
                        <a:rPr lang="en-GB" dirty="0">
                          <a:effectLst/>
                        </a:rPr>
                        <a:t>2</a:t>
                      </a:r>
                    </a:p>
                  </a:txBody>
                  <a:tcPr anchor="ctr"/>
                </a:tc>
                <a:extLst>
                  <a:ext uri="{0D108BD9-81ED-4DB2-BD59-A6C34878D82A}">
                    <a16:rowId xmlns:a16="http://schemas.microsoft.com/office/drawing/2014/main" val="1016614661"/>
                  </a:ext>
                </a:extLst>
              </a:tr>
              <a:tr h="333711">
                <a:tc>
                  <a:txBody>
                    <a:bodyPr/>
                    <a:lstStyle/>
                    <a:p>
                      <a:pPr algn="ctr" fontAlgn="ctr"/>
                      <a:r>
                        <a:rPr lang="en-GB" dirty="0">
                          <a:effectLst/>
                        </a:rPr>
                        <a:t>Controlled (ocean)</a:t>
                      </a:r>
                    </a:p>
                  </a:txBody>
                  <a:tcPr anchor="ctr"/>
                </a:tc>
                <a:tc>
                  <a:txBody>
                    <a:bodyPr/>
                    <a:lstStyle/>
                    <a:p>
                      <a:pPr algn="ctr" fontAlgn="ctr"/>
                      <a:r>
                        <a:rPr lang="en-GB" dirty="0">
                          <a:effectLst/>
                        </a:rPr>
                        <a:t>2</a:t>
                      </a:r>
                    </a:p>
                  </a:txBody>
                  <a:tcPr anchor="ctr"/>
                </a:tc>
                <a:extLst>
                  <a:ext uri="{0D108BD9-81ED-4DB2-BD59-A6C34878D82A}">
                    <a16:rowId xmlns:a16="http://schemas.microsoft.com/office/drawing/2014/main" val="3677383969"/>
                  </a:ext>
                </a:extLst>
              </a:tr>
              <a:tr h="333711">
                <a:tc>
                  <a:txBody>
                    <a:bodyPr/>
                    <a:lstStyle/>
                    <a:p>
                      <a:pPr algn="ctr" fontAlgn="ctr"/>
                      <a:r>
                        <a:rPr lang="en-GB" dirty="0">
                          <a:effectLst/>
                        </a:rPr>
                        <a:t>No attempt</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2751488817"/>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38DF2D1C-1019-45C4-B1AE-24E5ED8CFDB0}"/>
              </a:ext>
            </a:extLst>
          </p:cNvPr>
          <p:cNvPicPr>
            <a:picLocks noChangeAspect="1"/>
          </p:cNvPicPr>
          <p:nvPr/>
        </p:nvPicPr>
        <p:blipFill>
          <a:blip r:embed="rId3"/>
          <a:stretch>
            <a:fillRect/>
          </a:stretch>
        </p:blipFill>
        <p:spPr>
          <a:xfrm>
            <a:off x="2754702" y="5512786"/>
            <a:ext cx="5388633" cy="12095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75736" y="304378"/>
            <a:ext cx="5417388"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1D9A78"/>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2566" y="1127819"/>
            <a:ext cx="6898255" cy="5601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solidFill>
                  <a:schemeClr val="tx1"/>
                </a:solidFill>
                <a:latin typeface="Calibri Light"/>
                <a:cs typeface="Calibri Light"/>
              </a:rPr>
              <a:t>Welcome to the era of space exploration that's within reach for all. Companies like Virgin Galactic, Rocket Lab, Blue Origin, and SpaceX are making space travel affordable and accessible. Among them, SpaceX stands out as one of the most successful players. They have achieved remarkable feats, like sending spaceships to the International Space Station, creating the Starlink satellite network for global internet access, and even launching missions with people on board. How does SpaceX manage this? One reason is that their rocket launches cost less compared to others.</a:t>
            </a:r>
          </a:p>
          <a:p>
            <a:pPr>
              <a:buFont typeface="Arial" panose="020B0604020202020204" pitchFamily="34" charset="0"/>
              <a:buChar char="•"/>
            </a:pPr>
            <a:r>
              <a:rPr lang="en-US" sz="1600" dirty="0">
                <a:solidFill>
                  <a:schemeClr val="tx1"/>
                </a:solidFill>
                <a:latin typeface="Calibri Light"/>
                <a:cs typeface="Calibri Light"/>
              </a:rPr>
              <a:t>SpaceX promotes Falcon 9 rocket launches on their website at a price of $62 million, a fraction of the $165 million charged by other companies. Their key strategy is reusing the first stage of the rocket, which is both crucial and expensive. This approach has sparked our interest in determining the landing success of this first stage, as it directly influences the cost of each launch.</a:t>
            </a:r>
          </a:p>
          <a:p>
            <a:pPr>
              <a:buFont typeface="Arial" panose="020B0604020202020204" pitchFamily="34" charset="0"/>
              <a:buChar char="•"/>
            </a:pPr>
            <a:r>
              <a:rPr lang="en-US" sz="1600" dirty="0">
                <a:solidFill>
                  <a:schemeClr val="tx1"/>
                </a:solidFill>
                <a:latin typeface="Calibri Light"/>
                <a:cs typeface="Calibri Light"/>
              </a:rPr>
              <a:t>Our focus in this project is to unravel the pricing puzzle of each launch. This hinges on whether the first stage can be safely landed and reused. We're armed with machine learning and armed with public data about the Falcon 9, we're aiming to predict whether SpaceX will opt to recycle this key component. Through the journey of this capstone project, we're embarking on a fascinating exploration where technology and data converge to shape the future of space endeavors.</a:t>
            </a:r>
          </a:p>
          <a:p>
            <a:pPr>
              <a:buFont typeface="Arial" panose="020B0604020202020204" pitchFamily="34" charset="0"/>
              <a:buChar char="•"/>
            </a:pPr>
            <a:endParaRPr lang="en-US" sz="1600" dirty="0">
              <a:solidFill>
                <a:schemeClr val="tx1"/>
              </a:solidFill>
              <a:latin typeface="Calibri Light"/>
              <a:cs typeface="Calibri Light"/>
            </a:endParaRPr>
          </a:p>
        </p:txBody>
      </p:sp>
      <p:pic>
        <p:nvPicPr>
          <p:cNvPr id="2" name="Picture 1" descr="A rocket launch in the sky&#10;&#10;Description automatically generated">
            <a:extLst>
              <a:ext uri="{FF2B5EF4-FFF2-40B4-BE49-F238E27FC236}">
                <a16:creationId xmlns:a16="http://schemas.microsoft.com/office/drawing/2014/main" id="{E3754B6A-07E7-47D4-6531-918294925E81}"/>
              </a:ext>
            </a:extLst>
          </p:cNvPr>
          <p:cNvPicPr>
            <a:picLocks noChangeAspect="1"/>
          </p:cNvPicPr>
          <p:nvPr/>
        </p:nvPicPr>
        <p:blipFill rotWithShape="1">
          <a:blip r:embed="rId2"/>
          <a:srcRect t="11000" r="-1" b="-1"/>
          <a:stretch/>
        </p:blipFill>
        <p:spPr>
          <a:xfrm>
            <a:off x="7391589" y="3444"/>
            <a:ext cx="4803662" cy="6860173"/>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a:solidFill>
                  <a:schemeClr val="tx1">
                    <a:tint val="75000"/>
                  </a:schemeClr>
                </a:solidFill>
                <a:latin typeface="+mn-lt"/>
              </a:rPr>
              <a:pPr>
                <a:spcAft>
                  <a:spcPts val="600"/>
                </a:spcAft>
                <a:defRPr/>
              </a:pPr>
              <a:t>4</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163" y="-670"/>
            <a:ext cx="7858327" cy="769441"/>
          </a:xfrm>
          <a:prstGeom prst="rect">
            <a:avLst/>
          </a:prstGeom>
          <a:ln>
            <a:solidFill>
              <a:srgbClr val="4472C4"/>
            </a:solidFill>
          </a:ln>
        </p:spPr>
        <p:style>
          <a:lnRef idx="0">
            <a:schemeClr val="accent3"/>
          </a:lnRef>
          <a:fillRef idx="3">
            <a:schemeClr val="accent3"/>
          </a:fillRef>
          <a:effectRef idx="3">
            <a:schemeClr val="accent3"/>
          </a:effectRef>
          <a:fontRef idx="minor">
            <a:schemeClr val="lt1"/>
          </a:fontRef>
        </p:style>
        <p:txBody>
          <a:bodyPr wrap="square" lIns="91440" tIns="45720" rIns="91440" bIns="45720" rtlCol="0" anchor="t">
            <a:spAutoFit/>
          </a:bodyPr>
          <a:lstStyle/>
          <a:p>
            <a:r>
              <a:rPr lang="en-US" sz="4400" b="1" dirty="0">
                <a:solidFill>
                  <a:schemeClr val="bg1"/>
                </a:solidFill>
                <a:cs typeface="Calibri"/>
              </a:rPr>
              <a:t>Launch Sites Proximities Analysis</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75685" y="1840002"/>
            <a:ext cx="4741862"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ea typeface="+mn-lt"/>
                <a:cs typeface="+mn-lt"/>
              </a:rPr>
              <a:t>SpaceX has multiple launch sites in different geographic locations. This diversity allows them to choose the most suitable site based on factors such as orbital requirements, trajectory optimization, and weather conditions.</a:t>
            </a:r>
          </a:p>
          <a:p>
            <a:pPr>
              <a:lnSpc>
                <a:spcPct val="100000"/>
              </a:lnSpc>
              <a:spcBef>
                <a:spcPts val="1400"/>
              </a:spcBef>
            </a:pPr>
            <a:r>
              <a:rPr lang="en-US" sz="2200" dirty="0">
                <a:ea typeface="+mn-lt"/>
                <a:cs typeface="+mn-lt"/>
              </a:rPr>
              <a:t>With launch sites on both the East and West Coasts of the United States, SpaceX can efficiently serve a wide range of customers with diverse mission requirements from around the world.</a:t>
            </a:r>
          </a:p>
          <a:p>
            <a:pPr>
              <a:lnSpc>
                <a:spcPct val="100000"/>
              </a:lnSpc>
              <a:spcBef>
                <a:spcPts val="1400"/>
              </a:spcBef>
            </a:pPr>
            <a:r>
              <a:rPr lang="en-US" sz="2200" dirty="0">
                <a:ea typeface="+mn-lt"/>
                <a:cs typeface="+mn-lt"/>
              </a:rPr>
              <a:t>SpaceX has a launch site that is relatively close to the equator. Equatorial launch sites, such as those located near the Earth's equator, provide certain benefits due to the higher rotational velocity of the Earth at the equator. This additional rotational velocity can provide an extra boost to rockets during launch, allowing them to achieve higher payload capacities or require less fuel to reach the desired orbit.  </a:t>
            </a:r>
            <a:endParaRPr lang="en-US" sz="2200">
              <a:solidFill>
                <a:srgbClr val="292929"/>
              </a:solidFill>
              <a:latin typeface="Abadi"/>
              <a:ea typeface="+mn-lt"/>
              <a:cs typeface="+mn-lt"/>
            </a:endParaRPr>
          </a:p>
          <a:p>
            <a:pPr>
              <a:lnSpc>
                <a:spcPct val="100000"/>
              </a:lnSpc>
              <a:spcBef>
                <a:spcPts val="1400"/>
              </a:spcBef>
            </a:pPr>
            <a:endParaRPr lang="en-US" sz="2200" dirty="0">
              <a:ea typeface="+mn-lt"/>
              <a:cs typeface="+mn-lt"/>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4" name="Picture 3" descr="A map of the united states&#10;&#10;Description automatically generated">
            <a:extLst>
              <a:ext uri="{FF2B5EF4-FFF2-40B4-BE49-F238E27FC236}">
                <a16:creationId xmlns:a16="http://schemas.microsoft.com/office/drawing/2014/main" id="{416AB412-8A32-3467-9805-E0CE196047C5}"/>
              </a:ext>
            </a:extLst>
          </p:cNvPr>
          <p:cNvPicPr>
            <a:picLocks noChangeAspect="1"/>
          </p:cNvPicPr>
          <p:nvPr/>
        </p:nvPicPr>
        <p:blipFill>
          <a:blip r:embed="rId3"/>
          <a:stretch>
            <a:fillRect/>
          </a:stretch>
        </p:blipFill>
        <p:spPr>
          <a:xfrm>
            <a:off x="454325" y="1834753"/>
            <a:ext cx="5791199" cy="43674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rot="10800000" flipV="1">
            <a:off x="776377" y="6118764"/>
            <a:ext cx="5634038" cy="681038"/>
          </a:xfrm>
          <a:prstGeom prst="rect">
            <a:avLst/>
          </a:prstGeom>
        </p:spPr>
        <p:txBody>
          <a:bodyPr lIns="91440" tIns="45720" rIns="91440" bIns="45720" anchor="t">
            <a:normAutofit fontScale="92500" lnSpcReduction="10000"/>
          </a:bodyPr>
          <a:lstStyle/>
          <a:p>
            <a:pPr>
              <a:lnSpc>
                <a:spcPct val="100000"/>
              </a:lnSpc>
              <a:spcBef>
                <a:spcPts val="1400"/>
              </a:spcBef>
            </a:pPr>
            <a:r>
              <a:rPr lang="en-US" sz="1600" dirty="0">
                <a:ea typeface="+mn-lt"/>
                <a:cs typeface="+mn-lt"/>
              </a:rPr>
              <a:t>Green markers indicate successful launches.</a:t>
            </a:r>
            <a:endParaRPr lang="en-US" sz="1600" dirty="0">
              <a:cs typeface="Calibri"/>
            </a:endParaRPr>
          </a:p>
          <a:p>
            <a:pPr>
              <a:lnSpc>
                <a:spcPct val="100000"/>
              </a:lnSpc>
              <a:spcBef>
                <a:spcPts val="1400"/>
              </a:spcBef>
            </a:pPr>
            <a:r>
              <a:rPr lang="en-US" sz="1600" dirty="0">
                <a:ea typeface="+mn-lt"/>
                <a:cs typeface="+mn-lt"/>
              </a:rPr>
              <a:t>Red markers represent unsuccessful launches.</a:t>
            </a:r>
            <a:endParaRPr lang="en-US" sz="1600">
              <a:cs typeface="Calibr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Launch Outcome</a:t>
            </a:r>
            <a:endParaRPr lang="en-US" dirty="0"/>
          </a:p>
        </p:txBody>
      </p:sp>
      <p:pic>
        <p:nvPicPr>
          <p:cNvPr id="2" name="Picture 1" descr="A screenshot of a map&#10;&#10;Description automatically generated">
            <a:extLst>
              <a:ext uri="{FF2B5EF4-FFF2-40B4-BE49-F238E27FC236}">
                <a16:creationId xmlns:a16="http://schemas.microsoft.com/office/drawing/2014/main" id="{C5F7BC9F-A7E4-1889-93DF-F8B3141A8A66}"/>
              </a:ext>
            </a:extLst>
          </p:cNvPr>
          <p:cNvPicPr>
            <a:picLocks noChangeAspect="1"/>
          </p:cNvPicPr>
          <p:nvPr/>
        </p:nvPicPr>
        <p:blipFill>
          <a:blip r:embed="rId3"/>
          <a:stretch>
            <a:fillRect/>
          </a:stretch>
        </p:blipFill>
        <p:spPr>
          <a:xfrm>
            <a:off x="3745751" y="1653037"/>
            <a:ext cx="2428875" cy="2171700"/>
          </a:xfrm>
          <a:prstGeom prst="rect">
            <a:avLst/>
          </a:prstGeom>
        </p:spPr>
      </p:pic>
      <p:pic>
        <p:nvPicPr>
          <p:cNvPr id="4" name="Picture 3" descr="A screenshot of a map&#10;&#10;Description automatically generated">
            <a:extLst>
              <a:ext uri="{FF2B5EF4-FFF2-40B4-BE49-F238E27FC236}">
                <a16:creationId xmlns:a16="http://schemas.microsoft.com/office/drawing/2014/main" id="{2C3477C1-7E4C-3C20-D2B5-3C03A51E8A00}"/>
              </a:ext>
            </a:extLst>
          </p:cNvPr>
          <p:cNvPicPr>
            <a:picLocks noChangeAspect="1"/>
          </p:cNvPicPr>
          <p:nvPr/>
        </p:nvPicPr>
        <p:blipFill>
          <a:blip r:embed="rId4"/>
          <a:stretch>
            <a:fillRect/>
          </a:stretch>
        </p:blipFill>
        <p:spPr>
          <a:xfrm>
            <a:off x="6497667" y="1645849"/>
            <a:ext cx="1899608" cy="2157322"/>
          </a:xfrm>
          <a:prstGeom prst="rect">
            <a:avLst/>
          </a:prstGeom>
        </p:spPr>
      </p:pic>
      <p:pic>
        <p:nvPicPr>
          <p:cNvPr id="6" name="Picture 5" descr="A screenshot of a map&#10;&#10;Description automatically generated">
            <a:extLst>
              <a:ext uri="{FF2B5EF4-FFF2-40B4-BE49-F238E27FC236}">
                <a16:creationId xmlns:a16="http://schemas.microsoft.com/office/drawing/2014/main" id="{7CEFD5AD-0395-2728-42AA-51558D9F10BB}"/>
              </a:ext>
            </a:extLst>
          </p:cNvPr>
          <p:cNvPicPr>
            <a:picLocks noChangeAspect="1"/>
          </p:cNvPicPr>
          <p:nvPr/>
        </p:nvPicPr>
        <p:blipFill>
          <a:blip r:embed="rId5"/>
          <a:stretch>
            <a:fillRect/>
          </a:stretch>
        </p:blipFill>
        <p:spPr>
          <a:xfrm>
            <a:off x="770626" y="1660064"/>
            <a:ext cx="2743200" cy="2157645"/>
          </a:xfrm>
          <a:prstGeom prst="rect">
            <a:avLst/>
          </a:prstGeom>
        </p:spPr>
      </p:pic>
      <p:pic>
        <p:nvPicPr>
          <p:cNvPr id="7" name="Picture 6" descr="A map with a circle&#10;&#10;Description automatically generated">
            <a:extLst>
              <a:ext uri="{FF2B5EF4-FFF2-40B4-BE49-F238E27FC236}">
                <a16:creationId xmlns:a16="http://schemas.microsoft.com/office/drawing/2014/main" id="{FDEBAEFF-DF53-349C-D862-57A334733E7A}"/>
              </a:ext>
            </a:extLst>
          </p:cNvPr>
          <p:cNvPicPr>
            <a:picLocks noChangeAspect="1"/>
          </p:cNvPicPr>
          <p:nvPr/>
        </p:nvPicPr>
        <p:blipFill>
          <a:blip r:embed="rId6"/>
          <a:stretch>
            <a:fillRect/>
          </a:stretch>
        </p:blipFill>
        <p:spPr>
          <a:xfrm>
            <a:off x="8721306" y="1609867"/>
            <a:ext cx="2743200" cy="2258039"/>
          </a:xfrm>
          <a:prstGeom prst="rect">
            <a:avLst/>
          </a:prstGeom>
        </p:spPr>
      </p:pic>
      <p:pic>
        <p:nvPicPr>
          <p:cNvPr id="9" name="Picture 8" descr="A map of a sea&#10;&#10;Description automatically generated">
            <a:extLst>
              <a:ext uri="{FF2B5EF4-FFF2-40B4-BE49-F238E27FC236}">
                <a16:creationId xmlns:a16="http://schemas.microsoft.com/office/drawing/2014/main" id="{805AA562-9DB7-2A8D-E8AB-DB8AB5815381}"/>
              </a:ext>
            </a:extLst>
          </p:cNvPr>
          <p:cNvPicPr>
            <a:picLocks noChangeAspect="1"/>
          </p:cNvPicPr>
          <p:nvPr/>
        </p:nvPicPr>
        <p:blipFill>
          <a:blip r:embed="rId7"/>
          <a:stretch>
            <a:fillRect/>
          </a:stretch>
        </p:blipFill>
        <p:spPr>
          <a:xfrm>
            <a:off x="1316966" y="4488516"/>
            <a:ext cx="2743200" cy="1403422"/>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F3D88E3D-5B19-EC2D-0CC6-FAB56712B6DB}"/>
              </a:ext>
            </a:extLst>
          </p:cNvPr>
          <p:cNvPicPr>
            <a:picLocks noChangeAspect="1"/>
          </p:cNvPicPr>
          <p:nvPr/>
        </p:nvPicPr>
        <p:blipFill>
          <a:blip r:embed="rId8"/>
          <a:stretch>
            <a:fillRect/>
          </a:stretch>
        </p:blipFill>
        <p:spPr>
          <a:xfrm>
            <a:off x="5055079" y="4484649"/>
            <a:ext cx="2743200" cy="1483043"/>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5880DBB3-1B5A-1772-A330-3C77DB9A29FA}"/>
              </a:ext>
            </a:extLst>
          </p:cNvPr>
          <p:cNvPicPr>
            <a:picLocks noChangeAspect="1"/>
          </p:cNvPicPr>
          <p:nvPr/>
        </p:nvPicPr>
        <p:blipFill>
          <a:blip r:embed="rId9"/>
          <a:stretch>
            <a:fillRect/>
          </a:stretch>
        </p:blipFill>
        <p:spPr>
          <a:xfrm>
            <a:off x="8721306" y="4261214"/>
            <a:ext cx="2743200" cy="20449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5094" y="4924995"/>
            <a:ext cx="3940175" cy="1311275"/>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a:rPr>
              <a:t>Distance to Coast  - 0.89 km</a:t>
            </a:r>
          </a:p>
          <a:p>
            <a:pPr>
              <a:lnSpc>
                <a:spcPct val="100000"/>
              </a:lnSpc>
              <a:spcBef>
                <a:spcPts val="1400"/>
              </a:spcBef>
            </a:pPr>
            <a:r>
              <a:rPr lang="en-US" sz="2200" dirty="0">
                <a:solidFill>
                  <a:schemeClr val="accent3">
                    <a:lumMod val="25000"/>
                  </a:schemeClr>
                </a:solidFill>
                <a:latin typeface="Abadi"/>
              </a:rPr>
              <a:t>Distance to Highway  - 0.59 km</a:t>
            </a:r>
          </a:p>
          <a:p>
            <a:pPr>
              <a:lnSpc>
                <a:spcPct val="100000"/>
              </a:lnSpc>
              <a:spcBef>
                <a:spcPts val="1400"/>
              </a:spcBef>
            </a:pPr>
            <a:r>
              <a:rPr lang="en-US" sz="2200" dirty="0">
                <a:solidFill>
                  <a:schemeClr val="accent3">
                    <a:lumMod val="25000"/>
                  </a:schemeClr>
                </a:solidFill>
                <a:latin typeface="Abadi"/>
              </a:rPr>
              <a:t>Distance to Railway – 1.32 km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Distance to Nearest city (Melbourne) - 51.28 Km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Distance of Proximities</a:t>
            </a:r>
            <a:endParaRPr lang="en-US" dirty="0">
              <a:solidFill>
                <a:srgbClr val="0B49CB"/>
              </a:solidFill>
              <a:latin typeface="Abadi"/>
            </a:endParaRPr>
          </a:p>
        </p:txBody>
      </p:sp>
      <p:pic>
        <p:nvPicPr>
          <p:cNvPr id="2" name="Picture 1" descr="A map with a route&#10;&#10;Description automatically generated">
            <a:extLst>
              <a:ext uri="{FF2B5EF4-FFF2-40B4-BE49-F238E27FC236}">
                <a16:creationId xmlns:a16="http://schemas.microsoft.com/office/drawing/2014/main" id="{10925EA7-409C-D840-CAC0-5611A65E07CB}"/>
              </a:ext>
            </a:extLst>
          </p:cNvPr>
          <p:cNvPicPr>
            <a:picLocks noChangeAspect="1"/>
          </p:cNvPicPr>
          <p:nvPr/>
        </p:nvPicPr>
        <p:blipFill>
          <a:blip r:embed="rId3"/>
          <a:stretch>
            <a:fillRect/>
          </a:stretch>
        </p:blipFill>
        <p:spPr>
          <a:xfrm>
            <a:off x="569344" y="1478504"/>
            <a:ext cx="6294407" cy="2736424"/>
          </a:xfrm>
          <a:prstGeom prst="rect">
            <a:avLst/>
          </a:prstGeom>
        </p:spPr>
      </p:pic>
      <p:pic>
        <p:nvPicPr>
          <p:cNvPr id="4" name="Picture 3" descr="A map with a circle in the middle&#10;&#10;Description automatically generated">
            <a:extLst>
              <a:ext uri="{FF2B5EF4-FFF2-40B4-BE49-F238E27FC236}">
                <a16:creationId xmlns:a16="http://schemas.microsoft.com/office/drawing/2014/main" id="{A886A23C-70F3-9C0C-C490-1661FDA18A53}"/>
              </a:ext>
            </a:extLst>
          </p:cNvPr>
          <p:cNvPicPr>
            <a:picLocks noChangeAspect="1"/>
          </p:cNvPicPr>
          <p:nvPr/>
        </p:nvPicPr>
        <p:blipFill>
          <a:blip r:embed="rId4"/>
          <a:stretch>
            <a:fillRect/>
          </a:stretch>
        </p:blipFill>
        <p:spPr>
          <a:xfrm>
            <a:off x="7111042" y="1400839"/>
            <a:ext cx="2743200" cy="2791116"/>
          </a:xfrm>
          <a:prstGeom prst="rect">
            <a:avLst/>
          </a:prstGeom>
        </p:spPr>
      </p:pic>
      <p:pic>
        <p:nvPicPr>
          <p:cNvPr id="6" name="Picture 5" descr="A map of a beach&#10;&#10;Description automatically generated">
            <a:extLst>
              <a:ext uri="{FF2B5EF4-FFF2-40B4-BE49-F238E27FC236}">
                <a16:creationId xmlns:a16="http://schemas.microsoft.com/office/drawing/2014/main" id="{FB772FB3-BA1F-FE6A-1439-4FEBCED500DF}"/>
              </a:ext>
            </a:extLst>
          </p:cNvPr>
          <p:cNvPicPr>
            <a:picLocks noChangeAspect="1"/>
          </p:cNvPicPr>
          <p:nvPr/>
        </p:nvPicPr>
        <p:blipFill>
          <a:blip r:embed="rId5"/>
          <a:stretch>
            <a:fillRect/>
          </a:stretch>
        </p:blipFill>
        <p:spPr>
          <a:xfrm>
            <a:off x="10073406" y="1474039"/>
            <a:ext cx="1404848" cy="27453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2839555" y="545670"/>
            <a:ext cx="6479731" cy="769441"/>
          </a:xfrm>
          <a:prstGeom prst="rect">
            <a:avLst/>
          </a:prstGeom>
          <a:ln/>
        </p:spPr>
        <p:style>
          <a:lnRef idx="0">
            <a:schemeClr val="accent3"/>
          </a:lnRef>
          <a:fillRef idx="3">
            <a:schemeClr val="accent3"/>
          </a:fillRef>
          <a:effectRef idx="3">
            <a:schemeClr val="accent3"/>
          </a:effectRef>
          <a:fontRef idx="minor">
            <a:schemeClr val="lt1"/>
          </a:fontRef>
        </p:style>
        <p:txBody>
          <a:bodyPr wrap="square" lIns="91440" tIns="45720" rIns="91440" bIns="45720" rtlCol="0" anchor="t">
            <a:spAutoFit/>
          </a:bodyPr>
          <a:lstStyle/>
          <a:p>
            <a:r>
              <a:rPr lang="en-US" sz="4400" dirty="0">
                <a:solidFill>
                  <a:schemeClr val="bg1"/>
                </a:solidFill>
              </a:rPr>
              <a:t>Dashboard with </a:t>
            </a:r>
            <a:r>
              <a:rPr lang="en-US" sz="4400" err="1">
                <a:solidFill>
                  <a:schemeClr val="bg1"/>
                </a:solidFill>
              </a:rPr>
              <a:t>Plotly</a:t>
            </a:r>
            <a:r>
              <a:rPr lang="en-US" sz="4400" dirty="0">
                <a:solidFill>
                  <a:schemeClr val="bg1"/>
                </a:solidFill>
              </a:rPr>
              <a:t> Dash</a:t>
            </a:r>
            <a:endParaRPr lang="en-US" sz="4400" dirty="0">
              <a:solidFill>
                <a:schemeClr val="bg1"/>
              </a:solidFill>
              <a:cs typeface="Calibri"/>
            </a:endParaRP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377" y="1393645"/>
            <a:ext cx="10521950" cy="5143500"/>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Percentage of Successful Launches across All Launch Sites:</a:t>
            </a: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cs typeface="Calibri"/>
            </a:endParaRPr>
          </a:p>
          <a:p>
            <a:pPr marL="0" indent="0">
              <a:lnSpc>
                <a:spcPct val="100000"/>
              </a:lnSpc>
              <a:spcBef>
                <a:spcPts val="1400"/>
              </a:spcBef>
              <a:buNone/>
            </a:pPr>
            <a:endParaRPr lang="en-US" sz="2200" dirty="0">
              <a:ea typeface="+mn-lt"/>
              <a:cs typeface="+mn-lt"/>
            </a:endParaRPr>
          </a:p>
          <a:p>
            <a:pPr marL="0" indent="0">
              <a:lnSpc>
                <a:spcPct val="100000"/>
              </a:lnSpc>
              <a:spcBef>
                <a:spcPts val="1400"/>
              </a:spcBef>
              <a:buNone/>
            </a:pPr>
            <a:r>
              <a:rPr lang="en-US" sz="2200" dirty="0">
                <a:ea typeface="+mn-lt"/>
                <a:cs typeface="+mn-lt"/>
              </a:rPr>
              <a:t>Among the launch sites, KSC LC-39A boasts the highest success rate in launches (41.2%).</a:t>
            </a: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Successful Launches by Sites </a:t>
            </a:r>
            <a:endParaRPr lang="en-US" dirty="0" err="1">
              <a:solidFill>
                <a:srgbClr val="0B49CB"/>
              </a:solidFill>
              <a:latin typeface="Abadi"/>
            </a:endParaRPr>
          </a:p>
        </p:txBody>
      </p:sp>
      <p:pic>
        <p:nvPicPr>
          <p:cNvPr id="2" name="Picture 1" descr="A pie chart with numbers and a few percentages&#10;&#10;Description automatically generated">
            <a:extLst>
              <a:ext uri="{FF2B5EF4-FFF2-40B4-BE49-F238E27FC236}">
                <a16:creationId xmlns:a16="http://schemas.microsoft.com/office/drawing/2014/main" id="{4A0AE132-0FEA-3270-7F33-4A0E416D8439}"/>
              </a:ext>
            </a:extLst>
          </p:cNvPr>
          <p:cNvPicPr>
            <a:picLocks noChangeAspect="1"/>
          </p:cNvPicPr>
          <p:nvPr/>
        </p:nvPicPr>
        <p:blipFill>
          <a:blip r:embed="rId3"/>
          <a:stretch>
            <a:fillRect/>
          </a:stretch>
        </p:blipFill>
        <p:spPr>
          <a:xfrm>
            <a:off x="1920816" y="2129004"/>
            <a:ext cx="8077199" cy="32038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2" name="Content Placeholder 1" descr="A pie chart with a red and blue circle&#10;&#10;Description automatically generated">
            <a:extLst>
              <a:ext uri="{FF2B5EF4-FFF2-40B4-BE49-F238E27FC236}">
                <a16:creationId xmlns:a16="http://schemas.microsoft.com/office/drawing/2014/main" id="{E1449EC6-1D0E-87CD-A397-DE9A9018E1C8}"/>
              </a:ext>
            </a:extLst>
          </p:cNvPr>
          <p:cNvPicPr>
            <a:picLocks noGrp="1" noChangeAspect="1"/>
          </p:cNvPicPr>
          <p:nvPr>
            <p:ph idx="4294967295"/>
          </p:nvPr>
        </p:nvPicPr>
        <p:blipFill>
          <a:blip r:embed="rId3"/>
          <a:stretch>
            <a:fillRect/>
          </a:stretch>
        </p:blipFill>
        <p:spPr>
          <a:xfrm>
            <a:off x="1725283" y="1580162"/>
            <a:ext cx="8596313" cy="339090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
        <p:nvSpPr>
          <p:cNvPr id="4" name="TextBox 3">
            <a:extLst>
              <a:ext uri="{FF2B5EF4-FFF2-40B4-BE49-F238E27FC236}">
                <a16:creationId xmlns:a16="http://schemas.microsoft.com/office/drawing/2014/main" id="{174EAF5E-A2C4-A2F4-CEBB-41C19BFF3DE1}"/>
              </a:ext>
            </a:extLst>
          </p:cNvPr>
          <p:cNvSpPr txBox="1"/>
          <p:nvPr/>
        </p:nvSpPr>
        <p:spPr>
          <a:xfrm>
            <a:off x="1275423" y="5842882"/>
            <a:ext cx="9645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KSC LC-39A achieved the highest success rate of 76.9%, with a corresponding failure rate of 23.1%.</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3887" y="5476875"/>
            <a:ext cx="10399713" cy="1117600"/>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success rate is highest for payloads with weights between 2,000 kg and 5,000 kg.</a:t>
            </a:r>
          </a:p>
          <a:p>
            <a:pPr>
              <a:lnSpc>
                <a:spcPct val="100000"/>
              </a:lnSpc>
              <a:spcBef>
                <a:spcPts val="1400"/>
              </a:spcBef>
            </a:pPr>
            <a:r>
              <a:rPr lang="en-US" sz="2200" dirty="0">
                <a:ea typeface="+mn-lt"/>
                <a:cs typeface="+mn-lt"/>
              </a:rPr>
              <a:t>Unit 1 indicates success, while unit 0 indicates failure.</a:t>
            </a:r>
            <a:endParaRPr lang="en-US" sz="2200" dirty="0">
              <a:solidFill>
                <a:srgbClr val="000000"/>
              </a:solidFill>
              <a:latin typeface="Calibri"/>
              <a:cs typeface="Calibr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DASHBOARD – Payload vs. Launch Outcome</a:t>
            </a:r>
            <a:endParaRPr lang="en-US" dirty="0">
              <a:solidFill>
                <a:srgbClr val="0B49CB"/>
              </a:solidFill>
              <a:latin typeface="Abadi"/>
            </a:endParaRPr>
          </a:p>
        </p:txBody>
      </p:sp>
      <p:pic>
        <p:nvPicPr>
          <p:cNvPr id="2" name="Picture 1" descr="A graph with colorful dots&#10;&#10;Description automatically generated">
            <a:extLst>
              <a:ext uri="{FF2B5EF4-FFF2-40B4-BE49-F238E27FC236}">
                <a16:creationId xmlns:a16="http://schemas.microsoft.com/office/drawing/2014/main" id="{8858BF8E-7C93-B6A2-1972-54678FE09F0D}"/>
              </a:ext>
            </a:extLst>
          </p:cNvPr>
          <p:cNvPicPr>
            <a:picLocks noChangeAspect="1"/>
          </p:cNvPicPr>
          <p:nvPr/>
        </p:nvPicPr>
        <p:blipFill>
          <a:blip r:embed="rId3"/>
          <a:stretch>
            <a:fillRect/>
          </a:stretch>
        </p:blipFill>
        <p:spPr>
          <a:xfrm>
            <a:off x="713117" y="1323329"/>
            <a:ext cx="10765765" cy="4168210"/>
          </a:xfrm>
          <a:prstGeom prst="rect">
            <a:avLst/>
          </a:prstGeom>
        </p:spPr>
      </p:pic>
      <p:sp>
        <p:nvSpPr>
          <p:cNvPr id="4" name="TextBox 3">
            <a:extLst>
              <a:ext uri="{FF2B5EF4-FFF2-40B4-BE49-F238E27FC236}">
                <a16:creationId xmlns:a16="http://schemas.microsoft.com/office/drawing/2014/main" id="{800E8B4C-FCDB-79D6-3F04-B10AF9B10C55}"/>
              </a:ext>
            </a:extLst>
          </p:cNvPr>
          <p:cNvSpPr txBox="1"/>
          <p:nvPr/>
        </p:nvSpPr>
        <p:spPr>
          <a:xfrm>
            <a:off x="767676" y="5935579"/>
            <a:ext cx="10704320" cy="661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323518" y="200613"/>
            <a:ext cx="7895816" cy="769441"/>
          </a:xfrm>
          <a:prstGeom prst="rect">
            <a:avLst/>
          </a:prstGeom>
          <a:noFill/>
        </p:spPr>
        <p:txBody>
          <a:bodyPr wrap="none" lIns="91440" tIns="45720" rIns="91440" bIns="45720" rtlCol="0" anchor="t">
            <a:spAutoFit/>
          </a:bodyPr>
          <a:lstStyle/>
          <a:p>
            <a:r>
              <a:rPr lang="en-US" sz="4400" dirty="0">
                <a:solidFill>
                  <a:schemeClr val="bg1"/>
                </a:solidFill>
                <a:cs typeface="Calibri"/>
              </a:rPr>
              <a:t>Predictive Analysis (Classification)</a:t>
            </a:r>
            <a:endParaRPr lang="en-US" sz="4400">
              <a:solidFill>
                <a:schemeClr val="bg1"/>
              </a:solidFill>
              <a:cs typeface="Calibri"/>
            </a:endParaRP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Rectangle: Rounded Corners 1">
            <a:extLst>
              <a:ext uri="{FF2B5EF4-FFF2-40B4-BE49-F238E27FC236}">
                <a16:creationId xmlns:a16="http://schemas.microsoft.com/office/drawing/2014/main" id="{0732D2A7-EC3D-028A-B4DB-C713E2B8757E}"/>
              </a:ext>
            </a:extLst>
          </p:cNvPr>
          <p:cNvSpPr/>
          <p:nvPr/>
        </p:nvSpPr>
        <p:spPr>
          <a:xfrm>
            <a:off x="769945" y="1472544"/>
            <a:ext cx="4226945" cy="50608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r>
              <a:rPr lang="en-US" dirty="0">
                <a:latin typeface="Calibri"/>
                <a:ea typeface="Arial"/>
                <a:cs typeface="Arial"/>
              </a:rPr>
              <a:t>Logistic Regression:​</a:t>
            </a:r>
          </a:p>
          <a:p>
            <a:pPr lvl="0" rtl="0">
              <a:buChar char="•"/>
            </a:pPr>
            <a:r>
              <a:rPr lang="en-US" dirty="0">
                <a:latin typeface="Calibri"/>
                <a:ea typeface="Arial"/>
                <a:cs typeface="Arial"/>
              </a:rPr>
              <a:t>Best Accuracy: 0.8464285714285713​</a:t>
            </a:r>
          </a:p>
          <a:p>
            <a:pPr lvl="0" rtl="0">
              <a:buChar char="•"/>
            </a:pPr>
            <a:r>
              <a:rPr lang="en-US" dirty="0">
                <a:latin typeface="Calibri"/>
                <a:ea typeface="Arial"/>
                <a:cs typeface="Arial"/>
              </a:rPr>
              <a:t>Test Accuracy: 0.8333333333333334​</a:t>
            </a:r>
          </a:p>
          <a:p>
            <a:pPr>
              <a:buChar char="•"/>
            </a:pPr>
            <a:endParaRPr lang="en-US" dirty="0">
              <a:latin typeface="Calibri"/>
              <a:ea typeface="Arial"/>
              <a:cs typeface="Arial"/>
            </a:endParaRPr>
          </a:p>
          <a:p>
            <a:pPr rtl="0"/>
            <a:r>
              <a:rPr lang="en-US" dirty="0">
                <a:latin typeface="Calibri"/>
                <a:ea typeface="Arial"/>
                <a:cs typeface="Arial"/>
              </a:rPr>
              <a:t>Support Vector Machine (SVM):​</a:t>
            </a:r>
          </a:p>
          <a:p>
            <a:pPr lvl="0" rtl="0">
              <a:buChar char="•"/>
            </a:pPr>
            <a:r>
              <a:rPr lang="en-US" dirty="0">
                <a:latin typeface="Calibri"/>
                <a:ea typeface="Arial"/>
                <a:cs typeface="Arial"/>
              </a:rPr>
              <a:t>Best Accuracy: 0.8482142857142856​</a:t>
            </a:r>
          </a:p>
          <a:p>
            <a:pPr lvl="0" rtl="0">
              <a:buChar char="•"/>
            </a:pPr>
            <a:r>
              <a:rPr lang="en-US" dirty="0">
                <a:latin typeface="Calibri"/>
                <a:ea typeface="Arial"/>
                <a:cs typeface="Arial"/>
              </a:rPr>
              <a:t>Test Accuracy: 0.8333333333333334​</a:t>
            </a:r>
          </a:p>
          <a:p>
            <a:pPr>
              <a:buChar char="•"/>
            </a:pPr>
            <a:endParaRPr lang="en-US" dirty="0">
              <a:latin typeface="Calibri"/>
              <a:ea typeface="Arial"/>
              <a:cs typeface="Arial"/>
            </a:endParaRPr>
          </a:p>
          <a:p>
            <a:pPr rtl="0"/>
            <a:r>
              <a:rPr lang="en-US" dirty="0">
                <a:latin typeface="Calibri"/>
                <a:ea typeface="Arial"/>
                <a:cs typeface="Arial"/>
              </a:rPr>
              <a:t>Decision Tree:​</a:t>
            </a:r>
          </a:p>
          <a:p>
            <a:pPr lvl="0" rtl="0">
              <a:buChar char="•"/>
            </a:pPr>
            <a:r>
              <a:rPr lang="en-US" dirty="0">
                <a:latin typeface="Calibri"/>
                <a:ea typeface="Arial"/>
                <a:cs typeface="Arial"/>
              </a:rPr>
              <a:t>Best Accuracy: 0.875​</a:t>
            </a:r>
          </a:p>
          <a:p>
            <a:pPr lvl="0" rtl="0">
              <a:buChar char="•"/>
            </a:pPr>
            <a:r>
              <a:rPr lang="en-US" dirty="0">
                <a:latin typeface="Calibri"/>
                <a:ea typeface="Arial"/>
                <a:cs typeface="Arial"/>
              </a:rPr>
              <a:t>Test Accuracy: 0.8333333333333334​</a:t>
            </a:r>
          </a:p>
          <a:p>
            <a:pPr>
              <a:buChar char="•"/>
            </a:pPr>
            <a:endParaRPr lang="en-US" dirty="0">
              <a:latin typeface="Calibri"/>
              <a:ea typeface="Arial"/>
              <a:cs typeface="Arial"/>
            </a:endParaRPr>
          </a:p>
          <a:p>
            <a:pPr rtl="0"/>
            <a:r>
              <a:rPr lang="en-US" dirty="0">
                <a:latin typeface="Calibri"/>
                <a:ea typeface="Arial"/>
                <a:cs typeface="Arial"/>
              </a:rPr>
              <a:t>K Nearest Neighbors (KNN):​</a:t>
            </a:r>
          </a:p>
          <a:p>
            <a:pPr lvl="0" rtl="0">
              <a:buChar char="•"/>
            </a:pPr>
            <a:r>
              <a:rPr lang="en-US" dirty="0">
                <a:latin typeface="Calibri"/>
                <a:ea typeface="Arial"/>
                <a:cs typeface="Arial"/>
              </a:rPr>
              <a:t>Best Accuracy: 0.8482142857142858​</a:t>
            </a:r>
          </a:p>
          <a:p>
            <a:pPr lvl="0" rtl="0">
              <a:buChar char="•"/>
            </a:pPr>
            <a:r>
              <a:rPr lang="en-US" dirty="0">
                <a:latin typeface="Calibri"/>
                <a:ea typeface="Arial"/>
                <a:cs typeface="Arial"/>
              </a:rPr>
              <a:t>Test Accuracy: 0.8333333333333334​</a:t>
            </a:r>
            <a:endParaRPr lang="en-GB" dirty="0"/>
          </a:p>
        </p:txBody>
      </p:sp>
      <p:sp>
        <p:nvSpPr>
          <p:cNvPr id="3" name="TextBox 2">
            <a:extLst>
              <a:ext uri="{FF2B5EF4-FFF2-40B4-BE49-F238E27FC236}">
                <a16:creationId xmlns:a16="http://schemas.microsoft.com/office/drawing/2014/main" id="{93B3DCBC-5C28-D584-8B31-9580DE4FD8AF}"/>
              </a:ext>
            </a:extLst>
          </p:cNvPr>
          <p:cNvSpPr txBox="1"/>
          <p:nvPr/>
        </p:nvSpPr>
        <p:spPr>
          <a:xfrm>
            <a:off x="5113420" y="1469517"/>
            <a:ext cx="655229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rgbClr val="374151"/>
                </a:solidFill>
                <a:latin typeface="Söhne"/>
                <a:ea typeface="Söhne"/>
                <a:cs typeface="Söhne"/>
              </a:rPr>
              <a:t>The Decision Tree model achieved the highest accuracy score among all the tested algorithms. An accuracy score of approximately 87.5% was obtained, which indicates that the model correctly predicted the </a:t>
            </a:r>
            <a:r>
              <a:rPr lang="en-GB" dirty="0">
                <a:solidFill>
                  <a:srgbClr val="374151"/>
                </a:solidFill>
                <a:latin typeface="Calibri"/>
                <a:ea typeface="Söhne"/>
                <a:cs typeface="Söhne"/>
              </a:rPr>
              <a:t>outcomes</a:t>
            </a:r>
            <a:r>
              <a:rPr lang="en-GB" dirty="0">
                <a:solidFill>
                  <a:srgbClr val="374151"/>
                </a:solidFill>
                <a:latin typeface="Söhne"/>
                <a:ea typeface="Söhne"/>
                <a:cs typeface="Söhne"/>
              </a:rPr>
              <a:t> of the first stage landing in a significant proportion of cases. This high accuracy suggests that the Decision Tree model is well-suited to the problem and is capable of distinguishing between successful and unsuccessful landings.</a:t>
            </a:r>
            <a:endParaRPr lang="en-GB" dirty="0"/>
          </a:p>
        </p:txBody>
      </p:sp>
      <p:pic>
        <p:nvPicPr>
          <p:cNvPr id="6" name="Picture 5" descr="A screenshot of a computer program&#10;&#10;Description automatically generated">
            <a:extLst>
              <a:ext uri="{FF2B5EF4-FFF2-40B4-BE49-F238E27FC236}">
                <a16:creationId xmlns:a16="http://schemas.microsoft.com/office/drawing/2014/main" id="{4A057C4D-E44F-A219-7329-4393934637EC}"/>
              </a:ext>
            </a:extLst>
          </p:cNvPr>
          <p:cNvPicPr>
            <a:picLocks noChangeAspect="1"/>
          </p:cNvPicPr>
          <p:nvPr/>
        </p:nvPicPr>
        <p:blipFill>
          <a:blip r:embed="rId3"/>
          <a:stretch>
            <a:fillRect/>
          </a:stretch>
        </p:blipFill>
        <p:spPr>
          <a:xfrm>
            <a:off x="5112589" y="3803820"/>
            <a:ext cx="6725728" cy="28015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4" name="TextBox 3">
            <a:extLst>
              <a:ext uri="{FF2B5EF4-FFF2-40B4-BE49-F238E27FC236}">
                <a16:creationId xmlns:a16="http://schemas.microsoft.com/office/drawing/2014/main" id="{944FD4B4-3832-045B-D359-7054987B4861}"/>
              </a:ext>
            </a:extLst>
          </p:cNvPr>
          <p:cNvSpPr txBox="1"/>
          <p:nvPr/>
        </p:nvSpPr>
        <p:spPr>
          <a:xfrm>
            <a:off x="253740" y="901110"/>
            <a:ext cx="61577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800" dirty="0">
                <a:solidFill>
                  <a:schemeClr val="bg1"/>
                </a:solidFill>
                <a:latin typeface="Calibri Light"/>
                <a:cs typeface="Calibri"/>
              </a:rPr>
              <a:t>Methodology</a:t>
            </a:r>
            <a:endParaRPr lang="en-US" sz="4800">
              <a:solidFill>
                <a:schemeClr val="bg1"/>
              </a:solidFill>
              <a:latin typeface="Calibri Light"/>
              <a:cs typeface="Calibri Light"/>
            </a:endParaRP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dirty="0"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072063" y="1511300"/>
            <a:ext cx="7119937" cy="5162550"/>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ea typeface="+mn-lt"/>
                <a:cs typeface="+mn-lt"/>
              </a:rPr>
              <a:t>The confusion matrix of the Decision Tree provides insights into how well the model performed in classifying whether the first stage of a SpaceX Falcon 9 rocket would land successfully or not.</a:t>
            </a:r>
            <a:endParaRPr lang="en-US"/>
          </a:p>
          <a:p>
            <a:pPr marL="0" indent="0">
              <a:buNone/>
            </a:pPr>
            <a:r>
              <a:rPr lang="en-US" sz="2200" dirty="0">
                <a:ea typeface="+mn-lt"/>
                <a:cs typeface="+mn-lt"/>
              </a:rPr>
              <a:t>In the context of the Decision Tree classifier that was evaluated, the confusion matrix outputs are as follows:</a:t>
            </a:r>
          </a:p>
          <a:p>
            <a:r>
              <a:rPr lang="en-US" sz="2200" dirty="0">
                <a:ea typeface="+mn-lt"/>
                <a:cs typeface="+mn-lt"/>
              </a:rPr>
              <a:t>True Positives (TP): The model correctly predicted 12 instances where the first stage of a SpaceX Falcon 9 rocket would land successfully (Landed).</a:t>
            </a:r>
            <a:endParaRPr lang="en-US" dirty="0"/>
          </a:p>
          <a:p>
            <a:r>
              <a:rPr lang="en-US" sz="2200" dirty="0">
                <a:ea typeface="+mn-lt"/>
                <a:cs typeface="+mn-lt"/>
              </a:rPr>
              <a:t>True Negatives (TN): The model correctly predicted 3 instances where the first stage of the rocket would not land successfully (Not Landed).</a:t>
            </a:r>
            <a:endParaRPr lang="en-US" dirty="0"/>
          </a:p>
          <a:p>
            <a:r>
              <a:rPr lang="en-US" sz="2200" dirty="0">
                <a:ea typeface="+mn-lt"/>
                <a:cs typeface="+mn-lt"/>
              </a:rPr>
              <a:t>False Positives (FP): The model incorrectly predicted 3 instances where the first stage would land successfully when it didn't (Type I error).</a:t>
            </a:r>
            <a:endParaRPr lang="en-US" dirty="0"/>
          </a:p>
          <a:p>
            <a:pPr>
              <a:lnSpc>
                <a:spcPct val="100000"/>
              </a:lnSpc>
              <a:spcBef>
                <a:spcPts val="1400"/>
              </a:spcBef>
            </a:pPr>
            <a:r>
              <a:rPr lang="en-US" sz="2200" dirty="0">
                <a:ea typeface="+mn-lt"/>
                <a:cs typeface="+mn-lt"/>
              </a:rPr>
              <a:t>False Negatives (FN): The model incorrectly predicted 0 instances where the first stage wouldn't land successfully when it did (Type II error).</a:t>
            </a:r>
            <a:endParaRPr lang="en-US" dirty="0"/>
          </a:p>
          <a:p>
            <a:pPr marL="0" indent="0">
              <a:lnSpc>
                <a:spcPct val="100000"/>
              </a:lnSpc>
              <a:spcBef>
                <a:spcPts val="1400"/>
              </a:spcBef>
              <a:buNone/>
            </a:pPr>
            <a:r>
              <a:rPr lang="en-US" sz="2200" dirty="0">
                <a:ea typeface="+mn-lt"/>
                <a:cs typeface="+mn-lt"/>
              </a:rPr>
              <a:t>Accuracy:  (TP + TN) / (TP + TN + FP + FN), which is (12 + 3) / (12 + 3 + 3 + 0) = 15 / 18 ≈ 0.833.</a:t>
            </a:r>
            <a:endParaRPr lang="en-US" dirty="0">
              <a:ea typeface="+mn-lt"/>
              <a:cs typeface="+mn-lt"/>
            </a:endParaRPr>
          </a:p>
          <a:p>
            <a:pPr marL="0" indent="0">
              <a:lnSpc>
                <a:spcPct val="100000"/>
              </a:lnSpc>
              <a:spcBef>
                <a:spcPts val="1400"/>
              </a:spcBef>
              <a:buNone/>
            </a:pPr>
            <a:r>
              <a:rPr lang="en-US" sz="2200" dirty="0">
                <a:ea typeface="+mn-lt"/>
                <a:cs typeface="+mn-lt"/>
              </a:rPr>
              <a:t>Precision:  TP / (TP + FP). In this case, it's 12 / (12 + 3) = 0.8. </a:t>
            </a:r>
            <a:endParaRPr lang="en-US" dirty="0">
              <a:ea typeface="+mn-lt"/>
              <a:cs typeface="+mn-lt"/>
            </a:endParaRPr>
          </a:p>
          <a:p>
            <a:pPr marL="0" indent="0">
              <a:lnSpc>
                <a:spcPct val="100000"/>
              </a:lnSpc>
              <a:spcBef>
                <a:spcPts val="1400"/>
              </a:spcBef>
              <a:buNone/>
            </a:pPr>
            <a:r>
              <a:rPr lang="en-US" sz="2200" dirty="0">
                <a:ea typeface="+mn-lt"/>
                <a:cs typeface="+mn-lt"/>
              </a:rPr>
              <a:t>Recall :  TP / (TP + FN). In this case, it's 12 / (12 + 0) = 1. </a:t>
            </a:r>
          </a:p>
          <a:p>
            <a:pPr marL="0" indent="0">
              <a:lnSpc>
                <a:spcPct val="100000"/>
              </a:lnSpc>
              <a:spcBef>
                <a:spcPts val="1400"/>
              </a:spcBef>
              <a:buNone/>
            </a:pPr>
            <a:r>
              <a:rPr lang="en-US" sz="2200" dirty="0">
                <a:ea typeface="+mn-lt"/>
                <a:cs typeface="+mn-lt"/>
              </a:rPr>
              <a:t>F1-Score:  2 * (Precision * Recall) / (Precision + Recall). In this case, it's  2 * (0.8 * 1) / (0.8 + 1) ≈ 0.888.</a:t>
            </a:r>
            <a:endParaRPr lang="en-US">
              <a:cs typeface="Calibri"/>
            </a:endParaRPr>
          </a:p>
          <a:p>
            <a:pPr marL="0" indent="0">
              <a:lnSpc>
                <a:spcPct val="100000"/>
              </a:lnSpc>
              <a:spcBef>
                <a:spcPts val="1400"/>
              </a:spcBef>
              <a:buNone/>
            </a:pPr>
            <a:r>
              <a:rPr lang="en-US" sz="2200" dirty="0">
                <a:ea typeface="+mn-lt"/>
                <a:cs typeface="+mn-lt"/>
              </a:rPr>
              <a:t>The model seems to be particularly good at correctly identifying successful landings .</a:t>
            </a:r>
            <a:endParaRPr lang="en-US" dirty="0"/>
          </a:p>
          <a:p>
            <a:pPr marL="0" indent="0">
              <a:lnSpc>
                <a:spcPct val="100000"/>
              </a:lnSpc>
              <a:spcBef>
                <a:spcPts val="1400"/>
              </a:spcBef>
              <a:buNone/>
            </a:pPr>
            <a:endParaRPr lang="en-US" sz="2200" dirty="0">
              <a:ea typeface="+mn-lt"/>
              <a:cs typeface="+mn-lt"/>
            </a:endParaRPr>
          </a:p>
          <a:p>
            <a:pPr>
              <a:lnSpc>
                <a:spcPct val="100000"/>
              </a:lnSpc>
              <a:spcBef>
                <a:spcPts val="1400"/>
              </a:spcBef>
            </a:pPr>
            <a:endParaRPr lang="en-US" sz="2200" dirty="0">
              <a:ea typeface="+mn-lt"/>
              <a:cs typeface="+mn-lt"/>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4637F42C-5C7D-5D9D-CE94-BE6A38D3266F}"/>
              </a:ext>
            </a:extLst>
          </p:cNvPr>
          <p:cNvPicPr>
            <a:picLocks noChangeAspect="1"/>
          </p:cNvPicPr>
          <p:nvPr/>
        </p:nvPicPr>
        <p:blipFill>
          <a:blip r:embed="rId3"/>
          <a:stretch>
            <a:fillRect/>
          </a:stretch>
        </p:blipFill>
        <p:spPr>
          <a:xfrm>
            <a:off x="80514" y="1575759"/>
            <a:ext cx="4684143" cy="406591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46339" y="1371632"/>
            <a:ext cx="11266667" cy="5357751"/>
          </a:xfrm>
          <a:prstGeom prst="rect">
            <a:avLst/>
          </a:prstGeom>
        </p:spPr>
        <p:txBody>
          <a:bodyPr vert="horz" lIns="91440" tIns="45720" rIns="91440" bIns="45720" rtlCol="0" anchor="t">
            <a:normAutofit fontScale="70000" lnSpcReduction="20000"/>
          </a:bodyPr>
          <a:lstStyle/>
          <a:p>
            <a:pPr marL="0" indent="0">
              <a:buNone/>
            </a:pPr>
            <a:r>
              <a:rPr lang="en-US" sz="2200" b="1" dirty="0">
                <a:ea typeface="+mn-lt"/>
                <a:cs typeface="+mn-lt"/>
              </a:rPr>
              <a:t>Concluding Insights from SpaceX Launch Analysis</a:t>
            </a:r>
            <a:endParaRPr lang="en-US" b="1" dirty="0">
              <a:ea typeface="Calibri" panose="020F0502020204030204"/>
              <a:cs typeface="Calibri" panose="020F0502020204030204"/>
            </a:endParaRPr>
          </a:p>
          <a:p>
            <a:r>
              <a:rPr lang="en-US" sz="2200" dirty="0">
                <a:ea typeface="+mn-lt"/>
                <a:cs typeface="+mn-lt"/>
              </a:rPr>
              <a:t>In this comprehensive analysis of SpaceX's launch data, we've uncovered a wealth of insights that shed light on the success and patterns of their rocket launches. By visualizing the relationship between Flight Number and Launch Site, we've discerned key success rates across different launch sites.</a:t>
            </a:r>
            <a:endParaRPr lang="en-US" dirty="0"/>
          </a:p>
          <a:p>
            <a:r>
              <a:rPr lang="en-US" sz="2200" dirty="0">
                <a:ea typeface="+mn-lt"/>
                <a:cs typeface="+mn-lt"/>
              </a:rPr>
              <a:t>Among the launch sites, CCAFS LC-40 was the most frequently used, with a success rate of 60%. Meanwhile, KSC LC-39A and VAFB SLC 4E exhibited even higher success rates at 77%. This indicates a positive trend in launch success rates over time.</a:t>
            </a:r>
            <a:endParaRPr lang="en-US"/>
          </a:p>
          <a:p>
            <a:r>
              <a:rPr lang="en-US" sz="2200" dirty="0">
                <a:ea typeface="+mn-lt"/>
                <a:cs typeface="+mn-lt"/>
              </a:rPr>
              <a:t>Notably, launches from VAFB-SLC were absent for heavy payloads exceeding 10000 kg, while launches with payloads greater than 7000 kg had a higher success rate. The VAFB SLC 4E launch site's limitation to payloads under 10000 kg suggests a targeted strategy for optimal performance.</a:t>
            </a:r>
            <a:endParaRPr lang="en-US"/>
          </a:p>
          <a:p>
            <a:r>
              <a:rPr lang="en-US" sz="2200" dirty="0">
                <a:ea typeface="+mn-lt"/>
                <a:cs typeface="+mn-lt"/>
              </a:rPr>
              <a:t>An interesting revelation was the superior success rates in orbits like ES-L1, GEO, HEO, and SSO. In particular, success within the Low Earth Orbit (LEO) showed a correlation with flight frequency. However, the Geostationary Transfer Orbit (GTO) exhibited no significant correlation between flight number and success rate.</a:t>
            </a:r>
            <a:endParaRPr lang="en-US"/>
          </a:p>
          <a:p>
            <a:r>
              <a:rPr lang="en-US" sz="2200" dirty="0">
                <a:ea typeface="+mn-lt"/>
                <a:cs typeface="+mn-lt"/>
              </a:rPr>
              <a:t>With respect to landing outcomes, heavy payloads showed better positive landing rates in Polar, LEO, and ISS orbits, while distinguishing between positive and negative landings in the GTO orbit posed challenges.</a:t>
            </a:r>
            <a:endParaRPr lang="en-US"/>
          </a:p>
          <a:p>
            <a:r>
              <a:rPr lang="en-US" sz="2200" dirty="0">
                <a:ea typeface="+mn-lt"/>
                <a:cs typeface="+mn-lt"/>
              </a:rPr>
              <a:t>The temporal evolution of SpaceX's launch success rates indicated consistent improvement from 2013 to 2020, reflecting the company's dedication to refining their processes.</a:t>
            </a:r>
            <a:endParaRPr lang="en-US" dirty="0"/>
          </a:p>
          <a:p>
            <a:r>
              <a:rPr lang="en-US" sz="2200" dirty="0">
                <a:ea typeface="+mn-lt"/>
                <a:cs typeface="+mn-lt"/>
              </a:rPr>
              <a:t>SpaceX's strategic geographic distribution of launch sites, including equatorial sites like KSC LC-39A, enables them to cater to diverse mission requirements efficiently. Equatorial launch sites capitalize on Earth's rotational velocity to enhance rocket performance, translating to higher payload capacities or fuel efficiency.</a:t>
            </a:r>
            <a:endParaRPr lang="en-US"/>
          </a:p>
          <a:p>
            <a:r>
              <a:rPr lang="en-US" sz="2200" dirty="0">
                <a:ea typeface="+mn-lt"/>
                <a:cs typeface="+mn-lt"/>
              </a:rPr>
              <a:t>The analysis culminated in the Decision Tree model's impressive performance, achieving an accuracy of approximately 87.5%. This model effectively predicted first stage landing outcomes, emphasizing its significance in distinguishing successful and unsuccessful landings.</a:t>
            </a:r>
            <a:endParaRPr lang="en-US" dirty="0"/>
          </a:p>
          <a:p>
            <a:pPr>
              <a:lnSpc>
                <a:spcPct val="100000"/>
              </a:lnSpc>
              <a:spcBef>
                <a:spcPts val="1400"/>
              </a:spcBef>
            </a:pPr>
            <a:r>
              <a:rPr lang="en-US" sz="2200" dirty="0">
                <a:ea typeface="+mn-lt"/>
                <a:cs typeface="+mn-lt"/>
              </a:rPr>
              <a:t>In conclusion, our analysis provides valuable insights into SpaceX's launch operations, success rates, orbit dynamics, and the efficacy of predictive models. As SpaceX continues to pioneer space exploration, these findings underscore the role of data-driven insights in shaping the future of aerospace endeavors.</a:t>
            </a: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dirty="0" smtClean="0"/>
              <a:t>52</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3886" y="1571417"/>
            <a:ext cx="10529977" cy="5156467"/>
          </a:xfrm>
          <a:prstGeom prst="rect">
            <a:avLst/>
          </a:prstGeom>
        </p:spPr>
        <p:txBody>
          <a:bodyPr vert="horz" lIns="91440" tIns="45720" rIns="91440" bIns="45720" rtlCol="0" anchor="t">
            <a:noAutofit/>
          </a:bodyPr>
          <a:lstStyle/>
          <a:p>
            <a:pPr algn="just">
              <a:buNone/>
            </a:pPr>
            <a:r>
              <a:rPr lang="en-US" sz="1600" b="1" dirty="0">
                <a:ea typeface="+mn-lt"/>
                <a:cs typeface="+mn-lt"/>
              </a:rPr>
              <a:t>Implementing Machine Learning in Real-Time Production</a:t>
            </a:r>
            <a:endParaRPr lang="en-US" b="1" dirty="0"/>
          </a:p>
          <a:p>
            <a:pPr marL="0" indent="0" algn="just">
              <a:buNone/>
            </a:pPr>
            <a:r>
              <a:rPr lang="en-US" sz="1600" dirty="0">
                <a:ea typeface="+mn-lt"/>
                <a:cs typeface="+mn-lt"/>
              </a:rPr>
              <a:t>This appendix provides a comprehensive overview of the process involved in implementing machine learning models </a:t>
            </a:r>
            <a:r>
              <a:rPr lang="en-US" sz="1600">
                <a:ea typeface="+mn-lt"/>
                <a:cs typeface="+mn-lt"/>
              </a:rPr>
              <a:t>in real-time production environments. The following steps outline the key considerations for a successful transition from </a:t>
            </a:r>
            <a:r>
              <a:rPr lang="en-US" sz="1600" dirty="0">
                <a:ea typeface="+mn-lt"/>
                <a:cs typeface="+mn-lt"/>
              </a:rPr>
              <a:t>model development to deployment and monitoring:</a:t>
            </a:r>
            <a:endParaRPr lang="en-US" dirty="0">
              <a:ea typeface="Calibri" panose="020F0502020204030204"/>
              <a:cs typeface="Calibri" panose="020F0502020204030204"/>
            </a:endParaRPr>
          </a:p>
          <a:p>
            <a:pPr algn="just">
              <a:buNone/>
            </a:pPr>
            <a:r>
              <a:rPr lang="en-US" sz="1600" dirty="0">
                <a:ea typeface="+mn-lt"/>
                <a:cs typeface="+mn-lt"/>
              </a:rPr>
              <a:t>1. Data Collection and Preparation:</a:t>
            </a:r>
            <a:endParaRPr lang="en-US" dirty="0"/>
          </a:p>
          <a:p>
            <a:pPr algn="just"/>
            <a:r>
              <a:rPr lang="en-US" sz="1600" dirty="0">
                <a:ea typeface="+mn-lt"/>
                <a:cs typeface="+mn-lt"/>
              </a:rPr>
              <a:t>Gather real-time data from sources such as sensors, APIs, or databases.</a:t>
            </a:r>
            <a:endParaRPr lang="en-US" dirty="0">
              <a:ea typeface="Calibri" panose="020F0502020204030204"/>
              <a:cs typeface="Calibri" panose="020F0502020204030204"/>
            </a:endParaRPr>
          </a:p>
          <a:p>
            <a:pPr algn="just"/>
            <a:r>
              <a:rPr lang="en-US" sz="1600" dirty="0">
                <a:ea typeface="+mn-lt"/>
                <a:cs typeface="+mn-lt"/>
              </a:rPr>
              <a:t>Ensure data quality and consistency through preprocessing and feature engineering.</a:t>
            </a:r>
            <a:endParaRPr lang="en-US" dirty="0">
              <a:ea typeface="Calibri" panose="020F0502020204030204"/>
              <a:cs typeface="Calibri" panose="020F0502020204030204"/>
            </a:endParaRPr>
          </a:p>
          <a:p>
            <a:pPr algn="just">
              <a:buNone/>
            </a:pPr>
            <a:r>
              <a:rPr lang="en-US" sz="1600" dirty="0">
                <a:ea typeface="+mn-lt"/>
                <a:cs typeface="+mn-lt"/>
              </a:rPr>
              <a:t>2. Model Selection and Training:</a:t>
            </a:r>
            <a:endParaRPr lang="en-US" dirty="0"/>
          </a:p>
          <a:p>
            <a:pPr algn="just"/>
            <a:r>
              <a:rPr lang="en-US" sz="1600" dirty="0">
                <a:ea typeface="+mn-lt"/>
                <a:cs typeface="+mn-lt"/>
              </a:rPr>
              <a:t>Choose a suitable machine learning algorithm and optimize its performance.</a:t>
            </a:r>
            <a:endParaRPr lang="en-US" dirty="0">
              <a:ea typeface="Calibri" panose="020F0502020204030204"/>
              <a:cs typeface="Calibri" panose="020F0502020204030204"/>
            </a:endParaRPr>
          </a:p>
          <a:p>
            <a:pPr algn="just"/>
            <a:r>
              <a:rPr lang="en-US" sz="1600" dirty="0">
                <a:ea typeface="+mn-lt"/>
                <a:cs typeface="+mn-lt"/>
              </a:rPr>
              <a:t>Employ techniques like cross-validation and hyperparameter tuning.</a:t>
            </a:r>
            <a:endParaRPr lang="en-US" dirty="0">
              <a:ea typeface="Calibri" panose="020F0502020204030204"/>
              <a:cs typeface="Calibri" panose="020F0502020204030204"/>
            </a:endParaRPr>
          </a:p>
          <a:p>
            <a:pPr algn="just">
              <a:buNone/>
            </a:pPr>
            <a:r>
              <a:rPr lang="en-US" sz="1600" dirty="0">
                <a:ea typeface="+mn-lt"/>
                <a:cs typeface="+mn-lt"/>
              </a:rPr>
              <a:t>3. Model Deployment:</a:t>
            </a:r>
            <a:endParaRPr lang="en-US" dirty="0"/>
          </a:p>
          <a:p>
            <a:pPr algn="just"/>
            <a:r>
              <a:rPr lang="en-US" sz="1600" dirty="0">
                <a:ea typeface="+mn-lt"/>
                <a:cs typeface="+mn-lt"/>
              </a:rPr>
              <a:t>Develop a deployment-ready model version.</a:t>
            </a:r>
            <a:endParaRPr lang="en-US" dirty="0">
              <a:ea typeface="Calibri" panose="020F0502020204030204"/>
              <a:cs typeface="Calibri" panose="020F0502020204030204"/>
            </a:endParaRPr>
          </a:p>
          <a:p>
            <a:pPr algn="just"/>
            <a:r>
              <a:rPr lang="en-US" sz="1600" dirty="0">
                <a:ea typeface="+mn-lt"/>
                <a:cs typeface="+mn-lt"/>
              </a:rPr>
              <a:t>Select a deployment environment, including on-premises or cloud platforms.</a:t>
            </a:r>
            <a:endParaRPr lang="en-US" dirty="0">
              <a:ea typeface="Calibri" panose="020F0502020204030204"/>
              <a:cs typeface="Calibri" panose="020F0502020204030204"/>
            </a:endParaRPr>
          </a:p>
          <a:p>
            <a:pPr algn="just"/>
            <a:r>
              <a:rPr lang="en-US" sz="1600" dirty="0">
                <a:ea typeface="+mn-lt"/>
                <a:cs typeface="+mn-lt"/>
              </a:rPr>
              <a:t>Implement the model as an API using frameworks like Flask or </a:t>
            </a:r>
            <a:r>
              <a:rPr lang="en-US" sz="1600" err="1">
                <a:ea typeface="+mn-lt"/>
                <a:cs typeface="+mn-lt"/>
              </a:rPr>
              <a:t>FastAPI</a:t>
            </a:r>
            <a:r>
              <a:rPr lang="en-US" sz="1600" dirty="0">
                <a:ea typeface="+mn-lt"/>
                <a:cs typeface="+mn-lt"/>
              </a:rPr>
              <a:t>.</a:t>
            </a:r>
            <a:endParaRPr lang="en-US" dirty="0">
              <a:ea typeface="Calibri" panose="020F0502020204030204"/>
              <a:cs typeface="Calibri" panose="020F0502020204030204"/>
            </a:endParaRPr>
          </a:p>
          <a:p>
            <a:pPr algn="just">
              <a:buNone/>
            </a:pP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dirty="0" smtClean="0"/>
              <a:t>53</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3886" y="1327002"/>
            <a:ext cx="10515601" cy="5530278"/>
          </a:xfrm>
          <a:prstGeom prst="rect">
            <a:avLst/>
          </a:prstGeom>
        </p:spPr>
        <p:txBody>
          <a:bodyPr vert="horz" lIns="91440" tIns="45720" rIns="91440" bIns="45720" rtlCol="0" anchor="t">
            <a:normAutofit/>
          </a:bodyPr>
          <a:lstStyle/>
          <a:p>
            <a:pPr marL="0" indent="0" algn="just">
              <a:buNone/>
            </a:pPr>
            <a:r>
              <a:rPr lang="en-US" sz="1400" dirty="0">
                <a:ea typeface="+mn-lt"/>
                <a:cs typeface="+mn-lt"/>
              </a:rPr>
              <a:t>4. Real-Time Prediction: </a:t>
            </a:r>
            <a:endParaRPr lang="en-US" sz="1400" dirty="0">
              <a:ea typeface="Calibri"/>
              <a:cs typeface="Calibri"/>
            </a:endParaRPr>
          </a:p>
          <a:p>
            <a:pPr algn="just"/>
            <a:r>
              <a:rPr lang="en-US" sz="1400" dirty="0">
                <a:ea typeface="+mn-lt"/>
                <a:cs typeface="+mn-lt"/>
              </a:rPr>
              <a:t>Establish an infrastructure to process real-time data and feed it to the model. </a:t>
            </a:r>
            <a:endParaRPr lang="en-US" sz="1400" dirty="0">
              <a:ea typeface="Calibri"/>
              <a:cs typeface="Calibri"/>
            </a:endParaRPr>
          </a:p>
          <a:p>
            <a:pPr algn="just"/>
            <a:r>
              <a:rPr lang="en-US" sz="1400" dirty="0">
                <a:ea typeface="+mn-lt"/>
                <a:cs typeface="+mn-lt"/>
              </a:rPr>
              <a:t>Configure API endpoints for predictions, ensuring low latency. </a:t>
            </a:r>
            <a:endParaRPr lang="en-US" sz="1400" dirty="0">
              <a:ea typeface="Calibri"/>
              <a:cs typeface="Calibri"/>
            </a:endParaRPr>
          </a:p>
          <a:p>
            <a:pPr marL="0" indent="0" algn="just">
              <a:buNone/>
            </a:pPr>
            <a:r>
              <a:rPr lang="en-US" sz="1400" dirty="0">
                <a:ea typeface="+mn-lt"/>
                <a:cs typeface="+mn-lt"/>
              </a:rPr>
              <a:t>5. Scalability and Load Balancing: </a:t>
            </a:r>
            <a:endParaRPr lang="en-US" sz="1400" dirty="0">
              <a:ea typeface="Calibri"/>
              <a:cs typeface="Calibri"/>
            </a:endParaRPr>
          </a:p>
          <a:p>
            <a:pPr algn="just"/>
            <a:r>
              <a:rPr lang="en-US" sz="1400" dirty="0">
                <a:ea typeface="+mn-lt"/>
                <a:cs typeface="+mn-lt"/>
              </a:rPr>
              <a:t>Implement load balancing mechanisms for even request distribution. </a:t>
            </a:r>
            <a:endParaRPr lang="en-US" sz="1400" dirty="0">
              <a:ea typeface="Calibri"/>
              <a:cs typeface="Calibri"/>
            </a:endParaRPr>
          </a:p>
          <a:p>
            <a:pPr algn="just"/>
            <a:r>
              <a:rPr lang="en-US" sz="1400" dirty="0">
                <a:ea typeface="+mn-lt"/>
                <a:cs typeface="+mn-lt"/>
              </a:rPr>
              <a:t>Monitor performance and scale resources as needed. </a:t>
            </a:r>
            <a:endParaRPr lang="en-US" sz="1400" dirty="0">
              <a:ea typeface="Calibri"/>
              <a:cs typeface="Calibri"/>
            </a:endParaRPr>
          </a:p>
          <a:p>
            <a:pPr marL="0" indent="0" algn="just">
              <a:buNone/>
            </a:pPr>
            <a:r>
              <a:rPr lang="en-US" sz="1400" dirty="0">
                <a:ea typeface="+mn-lt"/>
                <a:cs typeface="+mn-lt"/>
              </a:rPr>
              <a:t>6. Monitoring and Maintenance: </a:t>
            </a:r>
            <a:endParaRPr lang="en-US" sz="1400" dirty="0">
              <a:ea typeface="Calibri"/>
              <a:cs typeface="Calibri"/>
            </a:endParaRPr>
          </a:p>
          <a:p>
            <a:pPr algn="just"/>
            <a:r>
              <a:rPr lang="en-US" sz="1400" dirty="0">
                <a:ea typeface="+mn-lt"/>
                <a:cs typeface="+mn-lt"/>
              </a:rPr>
              <a:t>Continuously monitor model performance and health in real-time. </a:t>
            </a:r>
            <a:endParaRPr lang="en-US" sz="1400" dirty="0">
              <a:ea typeface="Calibri"/>
              <a:cs typeface="Calibri"/>
            </a:endParaRPr>
          </a:p>
          <a:p>
            <a:pPr algn="just"/>
            <a:r>
              <a:rPr lang="en-US" sz="1400" dirty="0">
                <a:ea typeface="+mn-lt"/>
                <a:cs typeface="+mn-lt"/>
              </a:rPr>
              <a:t>Detect anomalies, concept drift, and data issues using monitoring tools. </a:t>
            </a:r>
            <a:endParaRPr lang="en-US" sz="1400" dirty="0">
              <a:ea typeface="Calibri"/>
              <a:cs typeface="Calibri"/>
            </a:endParaRPr>
          </a:p>
          <a:p>
            <a:pPr algn="just"/>
            <a:r>
              <a:rPr lang="en-US" sz="1400" dirty="0">
                <a:ea typeface="+mn-lt"/>
                <a:cs typeface="+mn-lt"/>
              </a:rPr>
              <a:t>Periodically update the model with new data to improve accuracy. </a:t>
            </a:r>
            <a:endParaRPr lang="en-US" sz="1400" dirty="0">
              <a:ea typeface="Calibri"/>
              <a:cs typeface="Calibri"/>
            </a:endParaRPr>
          </a:p>
          <a:p>
            <a:pPr marL="0" indent="0" algn="just">
              <a:buNone/>
            </a:pPr>
            <a:r>
              <a:rPr lang="en-US" sz="1400" dirty="0">
                <a:ea typeface="+mn-lt"/>
                <a:cs typeface="+mn-lt"/>
              </a:rPr>
              <a:t>7. Security and Privacy: </a:t>
            </a:r>
            <a:endParaRPr lang="en-US" sz="1400" dirty="0">
              <a:ea typeface="Calibri"/>
              <a:cs typeface="Calibri"/>
            </a:endParaRPr>
          </a:p>
          <a:p>
            <a:pPr algn="just"/>
            <a:r>
              <a:rPr lang="en-US" sz="1400" dirty="0">
                <a:ea typeface="+mn-lt"/>
                <a:cs typeface="+mn-lt"/>
              </a:rPr>
              <a:t>Secure API endpoints with authentication and authorization mechanisms. </a:t>
            </a:r>
            <a:endParaRPr lang="en-US" sz="1400" dirty="0">
              <a:ea typeface="Calibri"/>
              <a:cs typeface="Calibri"/>
            </a:endParaRPr>
          </a:p>
          <a:p>
            <a:pPr algn="just"/>
            <a:r>
              <a:rPr lang="en-US" sz="1400" dirty="0">
                <a:ea typeface="+mn-lt"/>
                <a:cs typeface="+mn-lt"/>
              </a:rPr>
              <a:t>Encrypt sensitive data to ensure privacy and regulatory compliance. </a:t>
            </a:r>
            <a:endParaRPr lang="en-US" sz="1400" dirty="0">
              <a:ea typeface="Calibri"/>
              <a:cs typeface="Calibri"/>
            </a:endParaRPr>
          </a:p>
          <a:p>
            <a:pPr marL="0" indent="0" algn="just">
              <a:buNone/>
            </a:pPr>
            <a:r>
              <a:rPr lang="en-US" sz="1400" dirty="0">
                <a:ea typeface="+mn-lt"/>
                <a:cs typeface="+mn-lt"/>
              </a:rPr>
              <a:t>8. Feedback Loop and Updates: </a:t>
            </a:r>
            <a:endParaRPr lang="en-US" sz="1400" dirty="0">
              <a:ea typeface="Calibri"/>
              <a:cs typeface="Calibri"/>
            </a:endParaRPr>
          </a:p>
          <a:p>
            <a:pPr algn="just"/>
            <a:r>
              <a:rPr lang="en-US" sz="1400" dirty="0">
                <a:ea typeface="+mn-lt"/>
                <a:cs typeface="+mn-lt"/>
              </a:rPr>
              <a:t>Gather user feedback and performance metrics to identify improvements. </a:t>
            </a:r>
            <a:endParaRPr lang="en-US" sz="1400" dirty="0">
              <a:ea typeface="Calibri"/>
              <a:cs typeface="Calibri"/>
            </a:endParaRPr>
          </a:p>
          <a:p>
            <a:pPr algn="just"/>
            <a:r>
              <a:rPr lang="en-US" sz="1400" dirty="0">
                <a:ea typeface="+mn-lt"/>
                <a:cs typeface="+mn-lt"/>
              </a:rPr>
              <a:t>Update and retrain the model based on feedback. </a:t>
            </a:r>
            <a:endParaRPr lang="en-US" sz="1400" dirty="0">
              <a:ea typeface="Calibri"/>
              <a:cs typeface="Calibri"/>
            </a:endParaRPr>
          </a:p>
          <a:p>
            <a:pPr algn="just"/>
            <a:r>
              <a:rPr lang="en-US" sz="1400" dirty="0">
                <a:ea typeface="+mn-lt"/>
                <a:cs typeface="+mn-lt"/>
              </a:rPr>
              <a:t>Use automated update processes through CI/CD pipelines. </a:t>
            </a:r>
            <a:endParaRPr lang="en-US" sz="1400" dirty="0">
              <a:ea typeface="Calibri"/>
              <a:cs typeface="Calibri"/>
            </a:endParaRPr>
          </a:p>
          <a:p>
            <a:pPr algn="just"/>
            <a:endParaRPr lang="en-US" sz="1400" dirty="0">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36438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dirty="0" smtClean="0"/>
              <a:t>54</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6377" y="1327002"/>
            <a:ext cx="10817525" cy="5530278"/>
          </a:xfrm>
          <a:prstGeom prst="rect">
            <a:avLst/>
          </a:prstGeom>
        </p:spPr>
        <p:txBody>
          <a:bodyPr vert="horz" lIns="91440" tIns="45720" rIns="91440" bIns="45720" rtlCol="0" anchor="t">
            <a:normAutofit/>
          </a:bodyPr>
          <a:lstStyle/>
          <a:p>
            <a:pPr marL="0" indent="0">
              <a:buNone/>
            </a:pPr>
            <a:r>
              <a:rPr lang="en-US" sz="1400" dirty="0">
                <a:ea typeface="+mn-lt"/>
                <a:cs typeface="+mn-lt"/>
              </a:rPr>
              <a:t>9. Testing and Quality Assurance: </a:t>
            </a:r>
            <a:endParaRPr lang="en-US" dirty="0">
              <a:ea typeface="Calibri" panose="020F0502020204030204"/>
              <a:cs typeface="Calibri" panose="020F0502020204030204"/>
            </a:endParaRPr>
          </a:p>
          <a:p>
            <a:r>
              <a:rPr lang="en-US" sz="1400" dirty="0">
                <a:ea typeface="+mn-lt"/>
                <a:cs typeface="+mn-lt"/>
              </a:rPr>
              <a:t>Thoroughly test the deployment pipeline and use A/B testing or canary releases. </a:t>
            </a:r>
            <a:endParaRPr lang="en-US" sz="1400" dirty="0">
              <a:ea typeface="Calibri"/>
              <a:cs typeface="Calibri"/>
            </a:endParaRPr>
          </a:p>
          <a:p>
            <a:r>
              <a:rPr lang="en-US" sz="1400" dirty="0">
                <a:ea typeface="+mn-lt"/>
                <a:cs typeface="+mn-lt"/>
              </a:rPr>
              <a:t>Monitor model performance post-updates to ensure expectations are met. </a:t>
            </a:r>
            <a:endParaRPr lang="en-US" sz="1400" dirty="0">
              <a:ea typeface="Calibri"/>
              <a:cs typeface="Calibri"/>
            </a:endParaRPr>
          </a:p>
          <a:p>
            <a:pPr marL="0" indent="0">
              <a:buNone/>
            </a:pPr>
            <a:r>
              <a:rPr lang="en-US" sz="1400" dirty="0">
                <a:ea typeface="Calibri"/>
                <a:cs typeface="Calibri"/>
              </a:rPr>
              <a:t>10</a:t>
            </a:r>
            <a:r>
              <a:rPr lang="en-US" sz="1400" dirty="0">
                <a:ea typeface="+mn-lt"/>
                <a:cs typeface="+mn-lt"/>
              </a:rPr>
              <a:t>. Documentation and Collaboration: </a:t>
            </a:r>
            <a:endParaRPr lang="en-US" sz="1400" dirty="0">
              <a:ea typeface="Calibri"/>
              <a:cs typeface="Calibri"/>
            </a:endParaRPr>
          </a:p>
          <a:p>
            <a:r>
              <a:rPr lang="en-US" sz="1400" dirty="0">
                <a:ea typeface="+mn-lt"/>
                <a:cs typeface="+mn-lt"/>
              </a:rPr>
              <a:t>Maintain comprehensive documentation of the deployment process, APIs, and configurations. </a:t>
            </a:r>
            <a:endParaRPr lang="en-US" sz="1400" dirty="0">
              <a:ea typeface="Calibri"/>
              <a:cs typeface="Calibri"/>
            </a:endParaRPr>
          </a:p>
          <a:p>
            <a:r>
              <a:rPr lang="en-US" sz="1400" dirty="0">
                <a:ea typeface="Calibri"/>
                <a:cs typeface="Calibri"/>
              </a:rPr>
              <a:t>Foster</a:t>
            </a:r>
            <a:r>
              <a:rPr lang="en-US" sz="1400" dirty="0">
                <a:ea typeface="+mn-lt"/>
                <a:cs typeface="+mn-lt"/>
              </a:rPr>
              <a:t> collaboration among different teams for effective communication. </a:t>
            </a:r>
            <a:endParaRPr lang="en-US" sz="1400" dirty="0">
              <a:ea typeface="Calibri"/>
              <a:cs typeface="Calibri"/>
            </a:endParaRPr>
          </a:p>
          <a:p>
            <a:pPr marL="0" indent="0">
              <a:buNone/>
            </a:pPr>
            <a:r>
              <a:rPr lang="en-US" sz="1400" dirty="0">
                <a:ea typeface="Calibri"/>
                <a:cs typeface="Calibri"/>
              </a:rPr>
              <a:t>11</a:t>
            </a:r>
            <a:r>
              <a:rPr lang="en-US" sz="1400" dirty="0">
                <a:ea typeface="+mn-lt"/>
                <a:cs typeface="+mn-lt"/>
              </a:rPr>
              <a:t>. Cost Management: </a:t>
            </a:r>
            <a:endParaRPr lang="en-US" sz="1400" dirty="0">
              <a:ea typeface="Calibri"/>
              <a:cs typeface="Calibri"/>
            </a:endParaRPr>
          </a:p>
          <a:p>
            <a:r>
              <a:rPr lang="en-US" sz="1400" dirty="0">
                <a:ea typeface="+mn-lt"/>
                <a:cs typeface="+mn-lt"/>
              </a:rPr>
              <a:t>Consider infrastructure, maintenance, and monitoring costs. </a:t>
            </a:r>
            <a:endParaRPr lang="en-US" sz="1400" dirty="0">
              <a:ea typeface="Calibri"/>
              <a:cs typeface="Calibri"/>
            </a:endParaRPr>
          </a:p>
          <a:p>
            <a:r>
              <a:rPr lang="en-US" sz="1400" dirty="0">
                <a:ea typeface="+mn-lt"/>
                <a:cs typeface="+mn-lt"/>
              </a:rPr>
              <a:t>Optimize resource usage for cost-effectiveness. </a:t>
            </a:r>
          </a:p>
          <a:p>
            <a:pPr marL="0" indent="0">
              <a:buNone/>
            </a:pPr>
            <a:r>
              <a:rPr lang="en-US" sz="1400" dirty="0">
                <a:ea typeface="+mn-lt"/>
                <a:cs typeface="+mn-lt"/>
              </a:rPr>
              <a:t>12. Training and Support: </a:t>
            </a:r>
            <a:endParaRPr lang="en-US" sz="1400" dirty="0">
              <a:ea typeface="Calibri"/>
              <a:cs typeface="Calibri"/>
            </a:endParaRPr>
          </a:p>
          <a:p>
            <a:r>
              <a:rPr lang="en-US" sz="1400" dirty="0">
                <a:ea typeface="+mn-lt"/>
                <a:cs typeface="+mn-lt"/>
              </a:rPr>
              <a:t>Train operational teams for monitoring and issue resolution. </a:t>
            </a:r>
            <a:endParaRPr lang="en-US" sz="1400" dirty="0">
              <a:ea typeface="Calibri"/>
              <a:cs typeface="Calibri"/>
            </a:endParaRPr>
          </a:p>
          <a:p>
            <a:r>
              <a:rPr lang="en-US" sz="1400" dirty="0">
                <a:ea typeface="+mn-lt"/>
                <a:cs typeface="+mn-lt"/>
              </a:rPr>
              <a:t>Provide user support channels for feedback and reporting. </a:t>
            </a:r>
            <a:endParaRPr lang="en-US" sz="1400" dirty="0">
              <a:ea typeface="Calibri"/>
              <a:cs typeface="Calibri"/>
            </a:endParaRPr>
          </a:p>
          <a:p>
            <a:pPr marL="0" indent="0">
              <a:buNone/>
            </a:pPr>
            <a:endParaRPr lang="en-US" sz="1400" dirty="0">
              <a:ea typeface="+mn-lt"/>
              <a:cs typeface="+mn-lt"/>
            </a:endParaRPr>
          </a:p>
          <a:p>
            <a:pPr marL="0" indent="0">
              <a:buNone/>
            </a:pPr>
            <a:r>
              <a:rPr lang="en-US" sz="1400" dirty="0">
                <a:ea typeface="+mn-lt"/>
                <a:cs typeface="+mn-lt"/>
              </a:rPr>
              <a:t>By following these steps, organizations can successfully implement machine learning models in real-time production environments, enabling them to make data-driven decisions and achieve operational efficiency. This comprehensive approach ensures a seamless integration of machine learning capabilities into real-world applications. </a:t>
            </a:r>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mn-lt"/>
              <a:cs typeface="+mn-lt"/>
            </a:endParaRPr>
          </a:p>
          <a:p>
            <a:endParaRPr lang="en-US" sz="1400" dirty="0">
              <a:ea typeface="+mn-lt"/>
              <a:cs typeface="+mn-lt"/>
            </a:endParaRPr>
          </a:p>
          <a:p>
            <a:endParaRPr lang="en-US" sz="1400" dirty="0">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60522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wo astronauts in space suits holding a rock&#10;&#10;Description automatically generated">
            <a:extLst>
              <a:ext uri="{FF2B5EF4-FFF2-40B4-BE49-F238E27FC236}">
                <a16:creationId xmlns:a16="http://schemas.microsoft.com/office/drawing/2014/main" id="{4E406C17-AB47-856B-01C8-5257347E8774}"/>
              </a:ext>
            </a:extLst>
          </p:cNvPr>
          <p:cNvPicPr>
            <a:picLocks noChangeAspect="1"/>
          </p:cNvPicPr>
          <p:nvPr/>
        </p:nvPicPr>
        <p:blipFill rotWithShape="1">
          <a:blip r:embed="rId2">
            <a:alphaModFix amt="50000"/>
          </a:blip>
          <a:srcRect r="25"/>
          <a:stretch/>
        </p:blipFill>
        <p:spPr>
          <a:xfrm>
            <a:off x="20" y="10"/>
            <a:ext cx="12188931" cy="6857990"/>
          </a:xfrm>
          <a:prstGeom prst="rect">
            <a:avLst/>
          </a:prstGeom>
        </p:spPr>
      </p:pic>
      <p:sp>
        <p:nvSpPr>
          <p:cNvPr id="3" name="TextBox 2">
            <a:extLst>
              <a:ext uri="{FF2B5EF4-FFF2-40B4-BE49-F238E27FC236}">
                <a16:creationId xmlns:a16="http://schemas.microsoft.com/office/drawing/2014/main" id="{78F86F77-8457-D24A-314E-B9ABE2EA108B}"/>
              </a:ext>
            </a:extLst>
          </p:cNvPr>
          <p:cNvSpPr txBox="1"/>
          <p:nvPr/>
        </p:nvSpPr>
        <p:spPr>
          <a:xfrm>
            <a:off x="1527048" y="1124712"/>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b="1">
                <a:solidFill>
                  <a:schemeClr val="bg1"/>
                </a:solidFill>
                <a:latin typeface="+mj-lt"/>
                <a:ea typeface="+mj-ea"/>
                <a:cs typeface="+mj-cs"/>
              </a:rPr>
              <a:t>Thank you</a:t>
            </a:r>
          </a:p>
        </p:txBody>
      </p:sp>
      <p:sp>
        <p:nvSpPr>
          <p:cNvPr id="19"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CAC918-A781-15F6-F69A-75D5992F091B}"/>
              </a:ext>
            </a:extLst>
          </p:cNvPr>
          <p:cNvSpPr txBox="1"/>
          <p:nvPr/>
        </p:nvSpPr>
        <p:spPr>
          <a:xfrm>
            <a:off x="9756913" y="296517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grpSp>
        <p:nvGrpSpPr>
          <p:cNvPr id="28" name="Group 2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037" y="2196943"/>
            <a:ext cx="10574989" cy="41687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latin typeface="+mn-lt"/>
              </a:rPr>
              <a:t>Phases </a:t>
            </a:r>
            <a:r>
              <a:rPr lang="en-US" sz="2000" dirty="0">
                <a:solidFill>
                  <a:schemeClr val="tx1"/>
                </a:solidFill>
                <a:latin typeface="+mn-lt"/>
              </a:rPr>
              <a:t>: </a:t>
            </a:r>
            <a:endParaRPr lang="en-US"/>
          </a:p>
          <a:p>
            <a:pPr marL="0">
              <a:spcBef>
                <a:spcPts val="1400"/>
              </a:spcBef>
              <a:buFont typeface="Arial" panose="020B0604020202020204" pitchFamily="34" charset="0"/>
              <a:buChar char="•"/>
            </a:pPr>
            <a:r>
              <a:rPr lang="en-US" sz="2000" dirty="0">
                <a:solidFill>
                  <a:schemeClr val="tx1"/>
                </a:solidFill>
                <a:latin typeface="+mn-lt"/>
              </a:rPr>
              <a:t>Data collection :</a:t>
            </a:r>
          </a:p>
          <a:p>
            <a:pPr lvl="1">
              <a:spcBef>
                <a:spcPts val="1400"/>
              </a:spcBef>
              <a:buFont typeface="Arial" panose="020B0604020202020204" pitchFamily="34" charset="0"/>
              <a:buChar char="•"/>
            </a:pPr>
            <a:r>
              <a:rPr lang="en-US" sz="2000" dirty="0">
                <a:solidFill>
                  <a:schemeClr val="tx1"/>
                </a:solidFill>
                <a:latin typeface="+mn-lt"/>
              </a:rPr>
              <a:t>Retrieve data from the SpaceX REST API and  web scraping from Wiki pages.</a:t>
            </a:r>
          </a:p>
          <a:p>
            <a:pPr>
              <a:spcBef>
                <a:spcPts val="1400"/>
              </a:spcBef>
              <a:buFont typeface="Arial" panose="020B0604020202020204" pitchFamily="34" charset="0"/>
              <a:buChar char="•"/>
            </a:pPr>
            <a:r>
              <a:rPr lang="en-US" sz="2000" dirty="0">
                <a:solidFill>
                  <a:schemeClr val="tx1"/>
                </a:solidFill>
                <a:latin typeface="+mn-lt"/>
              </a:rPr>
              <a:t>Data wrangling :</a:t>
            </a:r>
          </a:p>
          <a:p>
            <a:pPr lvl="1">
              <a:spcBef>
                <a:spcPts val="1400"/>
              </a:spcBef>
              <a:buFont typeface="Arial" panose="020B0604020202020204" pitchFamily="34" charset="0"/>
              <a:buChar char="•"/>
            </a:pPr>
            <a:r>
              <a:rPr lang="en-US" sz="2000" dirty="0">
                <a:solidFill>
                  <a:schemeClr val="tx1"/>
                </a:solidFill>
                <a:latin typeface="+mn-lt"/>
              </a:rPr>
              <a:t>Select the necessary attributes, address any missing values, and implement one-hot encoding for categorical variables in models that require numerical input.</a:t>
            </a:r>
          </a:p>
          <a:p>
            <a:pPr>
              <a:spcBef>
                <a:spcPts val="1400"/>
              </a:spcBef>
              <a:buFont typeface="Arial" panose="020B0604020202020204" pitchFamily="34" charset="0"/>
              <a:buChar char="•"/>
            </a:pPr>
            <a:r>
              <a:rPr lang="en-US" sz="2000" dirty="0">
                <a:solidFill>
                  <a:schemeClr val="tx1"/>
                </a:solidFill>
                <a:latin typeface="+mn-lt"/>
              </a:rPr>
              <a:t>Exploratory data analysis (EDA) using visualization and SQL</a:t>
            </a:r>
          </a:p>
          <a:p>
            <a:pPr>
              <a:spcBef>
                <a:spcPts val="1400"/>
              </a:spcBef>
              <a:buFont typeface="Arial" panose="020B0604020202020204" pitchFamily="34" charset="0"/>
              <a:buChar char="•"/>
            </a:pPr>
            <a:r>
              <a:rPr lang="en-US" sz="2000" dirty="0">
                <a:solidFill>
                  <a:schemeClr val="tx1"/>
                </a:solidFill>
                <a:latin typeface="+mn-lt"/>
              </a:rPr>
              <a:t>Build interactive visual analytics using Folium and </a:t>
            </a:r>
            <a:r>
              <a:rPr lang="en-US" sz="2000" dirty="0" err="1">
                <a:solidFill>
                  <a:schemeClr val="tx1"/>
                </a:solidFill>
                <a:latin typeface="+mn-lt"/>
              </a:rPr>
              <a:t>Plotly</a:t>
            </a:r>
            <a:r>
              <a:rPr lang="en-US" sz="2000" dirty="0">
                <a:solidFill>
                  <a:schemeClr val="tx1"/>
                </a:solidFill>
                <a:latin typeface="+mn-lt"/>
              </a:rPr>
              <a:t> Dash</a:t>
            </a:r>
          </a:p>
          <a:p>
            <a:pPr>
              <a:spcBef>
                <a:spcPts val="1400"/>
              </a:spcBef>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6</a:t>
            </a:fld>
            <a:endParaRPr lang="en-US"/>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5" name="Rectangle 3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937906" y="418571"/>
            <a:ext cx="9849751" cy="1349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01758" y="1723970"/>
            <a:ext cx="10122920" cy="42111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dirty="0">
                <a:solidFill>
                  <a:schemeClr val="tx1"/>
                </a:solidFill>
                <a:latin typeface="+mn-lt"/>
              </a:rPr>
              <a:t>Phases </a:t>
            </a:r>
            <a:r>
              <a:rPr lang="en-US" sz="1600" dirty="0">
                <a:solidFill>
                  <a:schemeClr val="tx1"/>
                </a:solidFill>
                <a:latin typeface="+mn-lt"/>
              </a:rPr>
              <a:t>: </a:t>
            </a:r>
            <a:endParaRPr lang="en-US" sz="1600" dirty="0">
              <a:solidFill>
                <a:schemeClr val="tx1"/>
              </a:solidFill>
            </a:endParaRPr>
          </a:p>
          <a:p>
            <a:pPr>
              <a:buFont typeface="Arial" panose="020B0604020202020204" pitchFamily="34" charset="0"/>
              <a:buChar char="•"/>
            </a:pPr>
            <a:endParaRPr lang="en-US" sz="1600" dirty="0">
              <a:solidFill>
                <a:schemeClr val="tx1"/>
              </a:solidFill>
              <a:latin typeface="+mn-lt"/>
              <a:ea typeface="Calibri"/>
              <a:cs typeface="Calibri"/>
            </a:endParaRPr>
          </a:p>
          <a:p>
            <a:pPr>
              <a:buFont typeface="Arial" panose="020B0604020202020204" pitchFamily="34" charset="0"/>
              <a:buChar char="•"/>
            </a:pPr>
            <a:r>
              <a:rPr lang="en-US" sz="1600" dirty="0">
                <a:solidFill>
                  <a:schemeClr val="tx1"/>
                </a:solidFill>
                <a:latin typeface="+mn-lt"/>
              </a:rPr>
              <a:t>Predictive analysis using classification models : </a:t>
            </a:r>
            <a:endParaRPr lang="en-US" sz="1600" dirty="0">
              <a:solidFill>
                <a:schemeClr val="tx1"/>
              </a:solidFill>
              <a:latin typeface="+mn-lt"/>
              <a:ea typeface="Calibri"/>
              <a:cs typeface="Calibri"/>
            </a:endParaRPr>
          </a:p>
          <a:p>
            <a:pPr>
              <a:buFont typeface="Arial" panose="020B0604020202020204" pitchFamily="34" charset="0"/>
              <a:buChar char="•"/>
            </a:pP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Standardize the data to ensure uniformity.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Train-test split: Divide the data into training and testing subsets.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Train the model and employ Grid Search to optimize hyperparameters.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Hyperparameter tuning: Identify the best hyperparameter values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Model comparison: Evaluate Logistic Regression, Support Vector Machines, Decision Tree Classifier, and K-nearest neighbors.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Accuracy assessment: Determine the most accurate model </a:t>
            </a:r>
            <a:endParaRPr lang="en-US" sz="1600" dirty="0">
              <a:solidFill>
                <a:schemeClr val="tx1"/>
              </a:solidFill>
              <a:latin typeface="+mn-lt"/>
              <a:ea typeface="Calibri"/>
              <a:cs typeface="Calibri"/>
            </a:endParaRPr>
          </a:p>
          <a:p>
            <a:pPr lvl="1">
              <a:buFont typeface="Arial" panose="020B0604020202020204" pitchFamily="34" charset="0"/>
              <a:buChar char="•"/>
            </a:pPr>
            <a:r>
              <a:rPr lang="en-US" sz="1600" dirty="0">
                <a:solidFill>
                  <a:schemeClr val="tx1"/>
                </a:solidFill>
                <a:latin typeface="+mn-lt"/>
              </a:rPr>
              <a:t>Confusion matrix: Generate and analyze the confusion matrix for final evaluation.</a:t>
            </a:r>
            <a:endParaRPr lang="en-US" sz="1600" dirty="0">
              <a:solidFill>
                <a:schemeClr val="tx1"/>
              </a:solidFill>
              <a:latin typeface="+mn-lt"/>
              <a:ea typeface="Calibri"/>
              <a:cs typeface="Calibri"/>
            </a:endParaRPr>
          </a:p>
          <a:p>
            <a:pPr>
              <a:spcBef>
                <a:spcPts val="1400"/>
              </a:spcBef>
              <a:buFont typeface="Arial" panose="020B0604020202020204" pitchFamily="34" charset="0"/>
              <a:buChar char="•"/>
            </a:pPr>
            <a:endParaRPr lang="en-US" sz="1600" dirty="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522114"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7</a:t>
            </a:fld>
            <a:endParaRPr lang="en-US"/>
          </a:p>
        </p:txBody>
      </p:sp>
    </p:spTree>
    <p:extLst>
      <p:ext uri="{BB962C8B-B14F-4D97-AF65-F5344CB8AC3E}">
        <p14:creationId xmlns:p14="http://schemas.microsoft.com/office/powerpoint/2010/main" val="202004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Collection</a:t>
            </a: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a:bodyPr>
          <a:lstStyle/>
          <a:p>
            <a:r>
              <a:rPr lang="en-US" sz="2200"/>
              <a:t>For data collection, we utilized two main sources:</a:t>
            </a:r>
          </a:p>
          <a:p>
            <a:pPr marL="0">
              <a:spcBef>
                <a:spcPts val="1400"/>
              </a:spcBef>
            </a:pPr>
            <a:r>
              <a:rPr lang="en-US" sz="2200"/>
              <a:t>SpaceX API: We retrieved valuable data from the official SpaceX API available at </a:t>
            </a:r>
            <a:r>
              <a:rPr lang="en-US" sz="2200">
                <a:hlinkClick r:id="rId2"/>
              </a:rPr>
              <a:t>https://api.spacexdata.com/v4/</a:t>
            </a:r>
            <a:r>
              <a:rPr lang="en-US" sz="2200"/>
              <a:t> . This API provided us with comprehensive information about various aspects of SpaceX missions, launches, and related details.</a:t>
            </a:r>
          </a:p>
          <a:p>
            <a:pPr marL="0">
              <a:spcBef>
                <a:spcPts val="1400"/>
              </a:spcBef>
            </a:pPr>
            <a:r>
              <a:rPr lang="en-US" sz="2200"/>
              <a:t>Web Scraping: In addition, we performed web scraping to gather Falcon 9 historical launch records from a Wikipedia page </a:t>
            </a:r>
            <a:r>
              <a:rPr lang="en-US" sz="2200">
                <a:hlinkClick r:id="rId3"/>
              </a:rPr>
              <a:t>https://en.wikipedia.org/wiki/List_of_Falcon_9_and_Falcon_Heavy_launches</a:t>
            </a:r>
            <a:endParaRPr lang="en-US" sz="2200"/>
          </a:p>
          <a:p>
            <a:pPr marL="0">
              <a:spcBef>
                <a:spcPts val="1400"/>
              </a:spcBef>
            </a:pPr>
            <a:r>
              <a:rPr lang="en-US" sz="2200"/>
              <a:t>This involved extracting relevant data from the web page to enrich our dataset with historical launch records.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dirty="0" smtClean="0"/>
              <a:pPr>
                <a:spcAft>
                  <a:spcPts val="600"/>
                </a:spcAft>
              </a:pPr>
              <a:t>8</a:t>
            </a:fld>
            <a:endParaRPr lang="en-US"/>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751936" y="-3529"/>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dirty="0">
                <a:solidFill>
                  <a:schemeClr val="tx1"/>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graphicFrame>
        <p:nvGraphicFramePr>
          <p:cNvPr id="9" name="Text Placeholder 2">
            <a:extLst>
              <a:ext uri="{FF2B5EF4-FFF2-40B4-BE49-F238E27FC236}">
                <a16:creationId xmlns:a16="http://schemas.microsoft.com/office/drawing/2014/main" id="{48F55F4D-0EFC-58BF-22DA-C678C8206AD5}"/>
              </a:ext>
            </a:extLst>
          </p:cNvPr>
          <p:cNvGraphicFramePr/>
          <p:nvPr>
            <p:extLst>
              <p:ext uri="{D42A27DB-BD31-4B8C-83A1-F6EECF244321}">
                <p14:modId xmlns:p14="http://schemas.microsoft.com/office/powerpoint/2010/main" val="1068640929"/>
              </p:ext>
            </p:extLst>
          </p:nvPr>
        </p:nvGraphicFramePr>
        <p:xfrm>
          <a:off x="406880" y="1296838"/>
          <a:ext cx="11478882" cy="5071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3" name="TextBox 382">
            <a:extLst>
              <a:ext uri="{FF2B5EF4-FFF2-40B4-BE49-F238E27FC236}">
                <a16:creationId xmlns:a16="http://schemas.microsoft.com/office/drawing/2014/main" id="{4AD34A8E-527C-59E9-7599-22C25E489B31}"/>
              </a:ext>
            </a:extLst>
          </p:cNvPr>
          <p:cNvSpPr txBox="1"/>
          <p:nvPr/>
        </p:nvSpPr>
        <p:spPr>
          <a:xfrm>
            <a:off x="6153509" y="5980592"/>
            <a:ext cx="56223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cs typeface="Calibri"/>
                <a:hlinkClick r:id="rId7"/>
              </a:rPr>
              <a:t>GitHub URL :  Python Code for Data Collection SpaceX API</a:t>
            </a:r>
            <a:endParaRPr lang="en-GB" sz="2000">
              <a:cs typeface="Calibri"/>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55</Slides>
  <Notes>8</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Office Theme</vt:lpstr>
      <vt:lpstr>Custom Design</vt:lpstr>
      <vt:lpstr>Envisioning SpaceX's  First Stage Reusability  An Analysis Through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2507</cp:revision>
  <dcterms:created xsi:type="dcterms:W3CDTF">2021-04-29T18:58:34Z</dcterms:created>
  <dcterms:modified xsi:type="dcterms:W3CDTF">2023-08-29T01:24:37Z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